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9" r:id="rId8"/>
    <p:sldId id="270" r:id="rId9"/>
    <p:sldId id="271" r:id="rId10"/>
    <p:sldId id="272" r:id="rId11"/>
    <p:sldId id="273" r:id="rId12"/>
    <p:sldId id="274" r:id="rId13"/>
    <p:sldId id="263" r:id="rId14"/>
    <p:sldId id="276" r:id="rId15"/>
    <p:sldId id="277" r:id="rId16"/>
    <p:sldId id="265" r:id="rId17"/>
    <p:sldId id="266" r:id="rId18"/>
    <p:sldId id="262" r:id="rId19"/>
    <p:sldId id="264" r:id="rId20"/>
    <p:sldId id="261" r:id="rId21"/>
    <p:sldId id="275" r:id="rId22"/>
    <p:sldId id="267" r:id="rId23"/>
    <p:sldId id="279" r:id="rId24"/>
    <p:sldId id="278" r:id="rId25"/>
    <p:sldId id="280" r:id="rId26"/>
    <p:sldId id="281" r:id="rId27"/>
    <p:sldId id="289" r:id="rId28"/>
    <p:sldId id="288" r:id="rId29"/>
    <p:sldId id="290" r:id="rId30"/>
    <p:sldId id="291" r:id="rId31"/>
    <p:sldId id="292" r:id="rId32"/>
    <p:sldId id="293" r:id="rId33"/>
    <p:sldId id="294" r:id="rId34"/>
    <p:sldId id="295" r:id="rId35"/>
    <p:sldId id="296" r:id="rId36"/>
    <p:sldId id="282" r:id="rId37"/>
    <p:sldId id="283" r:id="rId38"/>
    <p:sldId id="284" r:id="rId39"/>
    <p:sldId id="301" r:id="rId40"/>
    <p:sldId id="303" r:id="rId41"/>
    <p:sldId id="304" r:id="rId42"/>
    <p:sldId id="305" r:id="rId43"/>
    <p:sldId id="302" r:id="rId44"/>
    <p:sldId id="306" r:id="rId45"/>
    <p:sldId id="308" r:id="rId46"/>
    <p:sldId id="307" r:id="rId47"/>
    <p:sldId id="309" r:id="rId48"/>
    <p:sldId id="297" r:id="rId49"/>
    <p:sldId id="310" r:id="rId50"/>
    <p:sldId id="298" r:id="rId51"/>
    <p:sldId id="299" r:id="rId52"/>
    <p:sldId id="300" r:id="rId53"/>
    <p:sldId id="285" r:id="rId54"/>
    <p:sldId id="311" r:id="rId55"/>
    <p:sldId id="312" r:id="rId56"/>
    <p:sldId id="313" r:id="rId57"/>
    <p:sldId id="314" r:id="rId58"/>
    <p:sldId id="315" r:id="rId59"/>
    <p:sldId id="316" r:id="rId60"/>
    <p:sldId id="317" r:id="rId61"/>
    <p:sldId id="286" r:id="rId62"/>
    <p:sldId id="318" r:id="rId63"/>
    <p:sldId id="287" r:id="rId6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7480" autoAdjust="0"/>
  </p:normalViewPr>
  <p:slideViewPr>
    <p:cSldViewPr>
      <p:cViewPr varScale="1">
        <p:scale>
          <a:sx n="100" d="100"/>
          <a:sy n="100" d="100"/>
        </p:scale>
        <p:origin x="-102"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322C6C31-A5B7-4B42-9D39-8B517C1471A2}"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42853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22C6C31-A5B7-4B42-9D39-8B517C1471A2}"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877410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22C6C31-A5B7-4B42-9D39-8B517C1471A2}"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3569202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22C6C31-A5B7-4B42-9D39-8B517C1471A2}"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274492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322C6C31-A5B7-4B42-9D39-8B517C1471A2}"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367381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322C6C31-A5B7-4B42-9D39-8B517C1471A2}" type="datetimeFigureOut">
              <a:rPr lang="pt-BR" smtClean="0"/>
              <a:t>28/09/2016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36929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322C6C31-A5B7-4B42-9D39-8B517C1471A2}" type="datetimeFigureOut">
              <a:rPr lang="pt-BR" smtClean="0"/>
              <a:t>28/09/2016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2856515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322C6C31-A5B7-4B42-9D39-8B517C1471A2}" type="datetimeFigureOut">
              <a:rPr lang="pt-BR" smtClean="0"/>
              <a:t>28/09/2016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265979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22C6C31-A5B7-4B42-9D39-8B517C1471A2}" type="datetimeFigureOut">
              <a:rPr lang="pt-BR" smtClean="0"/>
              <a:t>28/09/2016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3971573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22C6C31-A5B7-4B42-9D39-8B517C1471A2}" type="datetimeFigureOut">
              <a:rPr lang="pt-BR" smtClean="0"/>
              <a:t>28/09/2016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2137369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22C6C31-A5B7-4B42-9D39-8B517C1471A2}" type="datetimeFigureOut">
              <a:rPr lang="pt-BR" smtClean="0"/>
              <a:t>28/09/2016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613983C-39E5-4CA2-AF91-38E4462A9E05}" type="slidenum">
              <a:rPr lang="pt-BR" smtClean="0"/>
              <a:t>‹nº›</a:t>
            </a:fld>
            <a:endParaRPr lang="pt-BR"/>
          </a:p>
        </p:txBody>
      </p:sp>
    </p:spTree>
    <p:extLst>
      <p:ext uri="{BB962C8B-B14F-4D97-AF65-F5344CB8AC3E}">
        <p14:creationId xmlns:p14="http://schemas.microsoft.com/office/powerpoint/2010/main" val="43433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C6C31-A5B7-4B42-9D39-8B517C1471A2}" type="datetimeFigureOut">
              <a:rPr lang="pt-BR" smtClean="0"/>
              <a:t>28/09/2016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3983C-39E5-4CA2-AF91-38E4462A9E05}" type="slidenum">
              <a:rPr lang="pt-BR" smtClean="0"/>
              <a:t>‹nº›</a:t>
            </a:fld>
            <a:endParaRPr lang="pt-BR"/>
          </a:p>
        </p:txBody>
      </p:sp>
    </p:spTree>
    <p:extLst>
      <p:ext uri="{BB962C8B-B14F-4D97-AF65-F5344CB8AC3E}">
        <p14:creationId xmlns:p14="http://schemas.microsoft.com/office/powerpoint/2010/main" val="21433221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pPr algn="l">
              <a:lnSpc>
                <a:spcPts val="2400"/>
              </a:lnSpc>
            </a:pPr>
            <a:r>
              <a:rPr lang="pt-BR" sz="2400" dirty="0" smtClean="0">
                <a:solidFill>
                  <a:schemeClr val="tx1"/>
                </a:solidFill>
              </a:rPr>
              <a:t>UFRGS – FACED – PPG-Educação   -   Seminário Especial – 2016-2</a:t>
            </a:r>
          </a:p>
          <a:p>
            <a:pPr algn="l">
              <a:lnSpc>
                <a:spcPts val="2400"/>
              </a:lnSpc>
            </a:pPr>
            <a:r>
              <a:rPr lang="pt-BR" sz="2400" dirty="0" smtClean="0">
                <a:solidFill>
                  <a:schemeClr val="tx1"/>
                </a:solidFill>
              </a:rPr>
              <a:t>Cronograma:    25/8  -  8/9  -  15/9  -  22/9  -  29/9   	    1 crédito</a:t>
            </a:r>
          </a:p>
          <a:p>
            <a:pPr algn="l">
              <a:lnSpc>
                <a:spcPts val="2400"/>
              </a:lnSpc>
            </a:pPr>
            <a:r>
              <a:rPr lang="pt-BR" sz="2400" dirty="0" smtClean="0">
                <a:solidFill>
                  <a:schemeClr val="tx1"/>
                </a:solidFill>
              </a:rPr>
              <a:t>Horário: 16:00            18:45           </a:t>
            </a:r>
          </a:p>
          <a:p>
            <a:pPr algn="just">
              <a:lnSpc>
                <a:spcPts val="2400"/>
              </a:lnSpc>
              <a:spcBef>
                <a:spcPts val="600"/>
              </a:spcBef>
            </a:pPr>
            <a:endParaRPr lang="pt-BR" sz="1000" b="1" dirty="0" smtClean="0"/>
          </a:p>
          <a:p>
            <a:pPr algn="just">
              <a:lnSpc>
                <a:spcPts val="2400"/>
              </a:lnSpc>
              <a:spcBef>
                <a:spcPts val="600"/>
              </a:spcBef>
            </a:pPr>
            <a:r>
              <a:rPr lang="pt-BR" sz="2400" b="1" dirty="0" smtClean="0"/>
              <a:t>Objetivos</a:t>
            </a:r>
            <a:r>
              <a:rPr lang="pt-BR" sz="2400" dirty="0"/>
              <a:t>: </a:t>
            </a:r>
            <a:endParaRPr lang="pt-BR" sz="2400" dirty="0" smtClean="0"/>
          </a:p>
          <a:p>
            <a:pPr algn="just">
              <a:lnSpc>
                <a:spcPts val="2400"/>
              </a:lnSpc>
              <a:spcBef>
                <a:spcPts val="600"/>
              </a:spcBef>
            </a:pPr>
            <a:r>
              <a:rPr lang="pt-BR" sz="2000" dirty="0" smtClean="0"/>
              <a:t>Criar </a:t>
            </a:r>
            <a:r>
              <a:rPr lang="pt-BR" sz="2000" dirty="0"/>
              <a:t>um espaço acadêmico para discutir o processo de elaboração de uma dissertação e de uma tese, tomando </a:t>
            </a:r>
            <a:r>
              <a:rPr lang="pt-BR" sz="2000" i="1" dirty="0"/>
              <a:t>A ordem das disciplinas</a:t>
            </a:r>
            <a:r>
              <a:rPr lang="pt-BR" sz="2000" dirty="0"/>
              <a:t> para uma análise crítica, de modo a apontar seus pontos fortes e fracos. Ao mesmo tempo, apresentar e discutir questões educacionais envolvidas com as disciplinas.</a:t>
            </a:r>
          </a:p>
          <a:p>
            <a:pPr algn="l">
              <a:lnSpc>
                <a:spcPts val="2400"/>
              </a:lnSpc>
              <a:spcBef>
                <a:spcPts val="600"/>
              </a:spcBef>
            </a:pPr>
            <a:endParaRPr lang="pt-BR" sz="2400" dirty="0" smtClean="0"/>
          </a:p>
          <a:p>
            <a:pPr algn="l">
              <a:lnSpc>
                <a:spcPts val="2400"/>
              </a:lnSpc>
              <a:spcBef>
                <a:spcPts val="600"/>
              </a:spcBef>
            </a:pPr>
            <a:r>
              <a:rPr lang="pt-BR" sz="2400" b="1" dirty="0" smtClean="0"/>
              <a:t>Súmula/ementa</a:t>
            </a:r>
            <a:r>
              <a:rPr lang="pt-BR" sz="2400" dirty="0"/>
              <a:t>:</a:t>
            </a:r>
          </a:p>
          <a:p>
            <a:pPr algn="l">
              <a:lnSpc>
                <a:spcPts val="2400"/>
              </a:lnSpc>
              <a:spcBef>
                <a:spcPts val="600"/>
              </a:spcBef>
            </a:pPr>
            <a:r>
              <a:rPr lang="pt-BR" sz="2000" dirty="0"/>
              <a:t>Dissertação de Mestrado e Tese de Doutorado. Análise crítica de </a:t>
            </a:r>
            <a:r>
              <a:rPr lang="pt-BR" sz="2000" i="1" dirty="0"/>
              <a:t>A ordem das disciplinas</a:t>
            </a:r>
            <a:r>
              <a:rPr lang="pt-BR" sz="2000" dirty="0"/>
              <a:t>. O movimento pela interdisciplinaridade no Brasil. Genealogia da disciplinaridade. Escola moderna. Disciplina e controle.</a:t>
            </a:r>
          </a:p>
          <a:p>
            <a:pPr algn="l">
              <a:lnSpc>
                <a:spcPts val="2400"/>
              </a:lnSpc>
              <a:spcBef>
                <a:spcPts val="600"/>
              </a:spcBef>
            </a:pPr>
            <a:endParaRPr lang="pt-BR" sz="2400" dirty="0" smtClean="0">
              <a:solidFill>
                <a:schemeClr val="tx1"/>
              </a:solidFill>
            </a:endParaRPr>
          </a:p>
          <a:p>
            <a:pPr>
              <a:lnSpc>
                <a:spcPts val="2400"/>
              </a:lnSpc>
              <a:spcBef>
                <a:spcPts val="600"/>
              </a:spcBef>
            </a:pPr>
            <a:endParaRPr lang="pt-BR" sz="1000" dirty="0">
              <a:solidFill>
                <a:schemeClr val="tx1"/>
              </a:solidFill>
            </a:endParaRPr>
          </a:p>
          <a:p>
            <a:pPr>
              <a:lnSpc>
                <a:spcPts val="2400"/>
              </a:lnSpc>
              <a:spcBef>
                <a:spcPts val="600"/>
              </a:spcBef>
            </a:pPr>
            <a:endParaRPr lang="pt-BR"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
        <p:nvSpPr>
          <p:cNvPr id="8" name="Seta para a direita 7"/>
          <p:cNvSpPr/>
          <p:nvPr/>
        </p:nvSpPr>
        <p:spPr>
          <a:xfrm>
            <a:off x="2123728" y="1901592"/>
            <a:ext cx="576064" cy="72008"/>
          </a:xfrm>
          <a:prstGeom prst="rightArrow">
            <a:avLst>
              <a:gd name="adj1" fmla="val 16931"/>
              <a:gd name="adj2" fmla="val 129366"/>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0" name="Conector reto 9"/>
          <p:cNvCxnSpPr/>
          <p:nvPr/>
        </p:nvCxnSpPr>
        <p:spPr>
          <a:xfrm>
            <a:off x="6395060" y="1556792"/>
            <a:ext cx="36004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158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9"/>
            <a:ext cx="7772400" cy="720079"/>
          </a:xfrm>
        </p:spPr>
        <p:txBody>
          <a:bodyPr>
            <a:normAutofit/>
          </a:bodyPr>
          <a:lstStyle/>
          <a:p>
            <a:r>
              <a:rPr lang="pt-BR" sz="2800" b="1" dirty="0" smtClean="0">
                <a:solidFill>
                  <a:srgbClr val="FFFF00"/>
                </a:solidFill>
              </a:rPr>
              <a:t>Perspectivas e desafios da pesquisa em Educação</a:t>
            </a:r>
            <a:endParaRPr lang="pt-BR" sz="2800" b="1" dirty="0">
              <a:solidFill>
                <a:srgbClr val="FFFF00"/>
              </a:solidFill>
            </a:endParaRPr>
          </a:p>
        </p:txBody>
      </p:sp>
      <p:sp>
        <p:nvSpPr>
          <p:cNvPr id="3" name="Subtítulo 2"/>
          <p:cNvSpPr>
            <a:spLocks noGrp="1"/>
          </p:cNvSpPr>
          <p:nvPr>
            <p:ph type="subTitle" idx="1"/>
          </p:nvPr>
        </p:nvSpPr>
        <p:spPr>
          <a:xfrm>
            <a:off x="251520" y="1196752"/>
            <a:ext cx="8640960" cy="5472608"/>
          </a:xfrm>
        </p:spPr>
        <p:txBody>
          <a:bodyPr/>
          <a:lstStyle/>
          <a:p>
            <a:r>
              <a:rPr lang="pt-BR" b="1" dirty="0" smtClean="0"/>
              <a:t>Os dois </a:t>
            </a:r>
            <a:r>
              <a:rPr lang="pt-BR" b="1" dirty="0" err="1" smtClean="0"/>
              <a:t>megaparadigmas</a:t>
            </a:r>
            <a:endParaRPr lang="pt-BR" b="1" dirty="0" smtClean="0"/>
          </a:p>
          <a:p>
            <a:endParaRPr lang="pt-BR" sz="1000" dirty="0"/>
          </a:p>
          <a:p>
            <a:pPr marL="457200" indent="-457200">
              <a:buClr>
                <a:srgbClr val="FFFF00"/>
              </a:buClr>
              <a:buFont typeface="Wingdings" panose="05000000000000000000" pitchFamily="2" charset="2"/>
              <a:buChar char="Ø"/>
            </a:pPr>
            <a:r>
              <a:rPr lang="pt-BR" dirty="0" smtClean="0"/>
              <a:t>Filosofias da Consciência</a:t>
            </a:r>
          </a:p>
          <a:p>
            <a:r>
              <a:rPr lang="pt-BR" sz="2400" b="1" dirty="0" err="1" smtClean="0"/>
              <a:t>Necessitaristas</a:t>
            </a:r>
            <a:r>
              <a:rPr lang="pt-BR" sz="2400" b="1" dirty="0" smtClean="0"/>
              <a:t> </a:t>
            </a:r>
            <a:r>
              <a:rPr lang="pt-BR" sz="2400" dirty="0" smtClean="0"/>
              <a:t>– Contingência como função da necessidade</a:t>
            </a:r>
            <a:endParaRPr lang="pt-BR" sz="2400" dirty="0"/>
          </a:p>
          <a:p>
            <a:r>
              <a:rPr lang="pt-BR" sz="2400" b="1" dirty="0" smtClean="0"/>
              <a:t>Representacionais </a:t>
            </a:r>
            <a:r>
              <a:rPr lang="pt-BR" sz="2400" dirty="0" smtClean="0"/>
              <a:t>– o ideal e as cópias do ideal</a:t>
            </a:r>
          </a:p>
          <a:p>
            <a:r>
              <a:rPr lang="pt-BR" sz="2400" b="1" dirty="0" smtClean="0"/>
              <a:t>Dualistas</a:t>
            </a:r>
            <a:r>
              <a:rPr lang="pt-BR" sz="2400" b="1" dirty="0"/>
              <a:t>, </a:t>
            </a:r>
            <a:r>
              <a:rPr lang="pt-BR" sz="2400" b="1" dirty="0" smtClean="0"/>
              <a:t>metafísicas </a:t>
            </a:r>
            <a:r>
              <a:rPr lang="pt-BR" sz="2400" dirty="0" smtClean="0"/>
              <a:t>– dois mundos: </a:t>
            </a:r>
            <a:r>
              <a:rPr lang="pt-BR" sz="2400" i="1" dirty="0" smtClean="0"/>
              <a:t>ideal</a:t>
            </a:r>
            <a:r>
              <a:rPr lang="pt-BR" sz="2400" dirty="0" smtClean="0"/>
              <a:t> e </a:t>
            </a:r>
            <a:r>
              <a:rPr lang="pt-BR" sz="2400" i="1" dirty="0" smtClean="0"/>
              <a:t>sensível</a:t>
            </a:r>
          </a:p>
          <a:p>
            <a:endParaRPr lang="pt-BR" sz="1000" dirty="0"/>
          </a:p>
          <a:p>
            <a:endParaRPr lang="pt-BR" sz="1000" dirty="0" smtClean="0"/>
          </a:p>
          <a:p>
            <a:pPr marL="457200" indent="-457200">
              <a:buClr>
                <a:srgbClr val="FFFF00"/>
              </a:buClr>
              <a:buFont typeface="Wingdings" panose="05000000000000000000" pitchFamily="2" charset="2"/>
              <a:buChar char="Ø"/>
            </a:pPr>
            <a:r>
              <a:rPr lang="pt-BR" dirty="0" smtClean="0"/>
              <a:t>Filosofias da Prática</a:t>
            </a:r>
          </a:p>
          <a:p>
            <a:r>
              <a:rPr lang="pt-BR" sz="2400" b="1" dirty="0" smtClean="0"/>
              <a:t>Contingentes </a:t>
            </a:r>
            <a:r>
              <a:rPr lang="pt-BR" sz="2400" dirty="0" smtClean="0"/>
              <a:t>– o único </a:t>
            </a:r>
            <a:r>
              <a:rPr lang="pt-BR" sz="2400" i="1" dirty="0" smtClean="0"/>
              <a:t>a priori</a:t>
            </a:r>
            <a:r>
              <a:rPr lang="pt-BR" sz="2400" dirty="0" smtClean="0"/>
              <a:t> é histórico</a:t>
            </a:r>
          </a:p>
          <a:p>
            <a:r>
              <a:rPr lang="pt-BR" sz="2400" b="1" dirty="0" smtClean="0"/>
              <a:t>Não-representacionais</a:t>
            </a:r>
            <a:r>
              <a:rPr lang="pt-BR" sz="2400" dirty="0" smtClean="0"/>
              <a:t> – tudo é representação, tudo </a:t>
            </a:r>
            <a:r>
              <a:rPr lang="pt-BR" sz="2400" smtClean="0"/>
              <a:t>é cópia</a:t>
            </a:r>
            <a:endParaRPr lang="pt-BR" sz="2400" dirty="0" smtClean="0"/>
          </a:p>
          <a:p>
            <a:r>
              <a:rPr lang="pt-BR" sz="2400" b="1" dirty="0" smtClean="0"/>
              <a:t>Monistas, pós-metafísicas </a:t>
            </a:r>
            <a:r>
              <a:rPr lang="pt-BR" sz="2400" dirty="0" smtClean="0"/>
              <a:t>– tudo é deste mundo, tudo está aqui</a:t>
            </a:r>
          </a:p>
          <a:p>
            <a:endParaRPr lang="pt-BR" sz="2400" dirty="0"/>
          </a:p>
        </p:txBody>
      </p:sp>
      <p:cxnSp>
        <p:nvCxnSpPr>
          <p:cNvPr id="5" name="Conector reto 4"/>
          <p:cNvCxnSpPr/>
          <p:nvPr/>
        </p:nvCxnSpPr>
        <p:spPr>
          <a:xfrm>
            <a:off x="0" y="980728"/>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9035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9"/>
            <a:ext cx="7772400" cy="720079"/>
          </a:xfrm>
        </p:spPr>
        <p:txBody>
          <a:bodyPr>
            <a:normAutofit/>
          </a:bodyPr>
          <a:lstStyle/>
          <a:p>
            <a:r>
              <a:rPr lang="pt-BR" sz="2800" b="1" dirty="0" smtClean="0">
                <a:solidFill>
                  <a:srgbClr val="FFFF00"/>
                </a:solidFill>
              </a:rPr>
              <a:t>Perspectivas e desafios da pesquisa em Educação</a:t>
            </a:r>
            <a:endParaRPr lang="pt-BR" sz="2800" b="1" dirty="0">
              <a:solidFill>
                <a:srgbClr val="FFFF00"/>
              </a:solidFill>
            </a:endParaRPr>
          </a:p>
        </p:txBody>
      </p:sp>
      <p:sp>
        <p:nvSpPr>
          <p:cNvPr id="3" name="Subtítulo 2"/>
          <p:cNvSpPr>
            <a:spLocks noGrp="1"/>
          </p:cNvSpPr>
          <p:nvPr>
            <p:ph type="subTitle" idx="1"/>
          </p:nvPr>
        </p:nvSpPr>
        <p:spPr>
          <a:xfrm>
            <a:off x="251520" y="1196752"/>
            <a:ext cx="8640960" cy="5040560"/>
          </a:xfrm>
        </p:spPr>
        <p:txBody>
          <a:bodyPr/>
          <a:lstStyle/>
          <a:p>
            <a:r>
              <a:rPr lang="pt-BR" b="1" dirty="0"/>
              <a:t>Os 3 </a:t>
            </a:r>
            <a:r>
              <a:rPr lang="pt-BR" b="1" i="1" dirty="0" err="1" smtClean="0"/>
              <a:t>anti</a:t>
            </a:r>
            <a:r>
              <a:rPr lang="pt-BR" b="1" dirty="0" smtClean="0"/>
              <a:t> das Filosofias da Prática</a:t>
            </a:r>
            <a:endParaRPr lang="pt-BR" b="1" dirty="0"/>
          </a:p>
          <a:p>
            <a:r>
              <a:rPr lang="pt-BR" dirty="0"/>
              <a:t> </a:t>
            </a:r>
          </a:p>
          <a:p>
            <a:pPr marL="457200" indent="-457200">
              <a:buClr>
                <a:srgbClr val="FFFF00"/>
              </a:buClr>
              <a:buFont typeface="Wingdings" panose="05000000000000000000" pitchFamily="2" charset="2"/>
              <a:buChar char="Ø"/>
            </a:pPr>
            <a:r>
              <a:rPr lang="pt-BR" dirty="0"/>
              <a:t>Representacionismo </a:t>
            </a:r>
            <a:r>
              <a:rPr lang="pt-BR" sz="2400" dirty="0" smtClean="0"/>
              <a:t>(</a:t>
            </a:r>
            <a:r>
              <a:rPr lang="pt-BR" sz="2400" dirty="0"/>
              <a:t>como manifestação do Realismo)</a:t>
            </a:r>
          </a:p>
          <a:p>
            <a:endParaRPr lang="pt-BR" dirty="0" smtClean="0"/>
          </a:p>
          <a:p>
            <a:pPr marL="457200" indent="-457200">
              <a:buClr>
                <a:srgbClr val="FFFF00"/>
              </a:buClr>
              <a:buFont typeface="Wingdings" panose="05000000000000000000" pitchFamily="2" charset="2"/>
              <a:buChar char="Ø"/>
            </a:pPr>
            <a:r>
              <a:rPr lang="pt-BR" dirty="0" smtClean="0"/>
              <a:t>Essencialismo</a:t>
            </a:r>
            <a:endParaRPr lang="pt-BR" dirty="0"/>
          </a:p>
          <a:p>
            <a:endParaRPr lang="pt-BR" dirty="0" smtClean="0"/>
          </a:p>
          <a:p>
            <a:pPr marL="457200" indent="-457200">
              <a:buClr>
                <a:srgbClr val="FFFF00"/>
              </a:buClr>
              <a:buFont typeface="Wingdings" panose="05000000000000000000" pitchFamily="2" charset="2"/>
              <a:buChar char="Ø"/>
            </a:pPr>
            <a:r>
              <a:rPr lang="pt-BR" dirty="0" smtClean="0"/>
              <a:t>Fundacionismo</a:t>
            </a:r>
            <a:endParaRPr lang="pt-BR" dirty="0"/>
          </a:p>
          <a:p>
            <a:endParaRPr lang="pt-BR" dirty="0"/>
          </a:p>
        </p:txBody>
      </p:sp>
      <p:cxnSp>
        <p:nvCxnSpPr>
          <p:cNvPr id="5" name="Conector reto 4"/>
          <p:cNvCxnSpPr/>
          <p:nvPr/>
        </p:nvCxnSpPr>
        <p:spPr>
          <a:xfrm>
            <a:off x="0" y="980728"/>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6697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864332"/>
            <a:ext cx="8928992" cy="5760640"/>
          </a:xfrm>
        </p:spPr>
        <p:txBody>
          <a:bodyPr>
            <a:normAutofit/>
          </a:bodyPr>
          <a:lstStyle/>
          <a:p>
            <a:r>
              <a:rPr lang="pt-BR" dirty="0" smtClean="0">
                <a:solidFill>
                  <a:schemeClr val="tx1"/>
                </a:solidFill>
              </a:rPr>
              <a:t>Evitar as confusões conceituais</a:t>
            </a:r>
          </a:p>
          <a:p>
            <a:pPr>
              <a:lnSpc>
                <a:spcPts val="2000"/>
              </a:lnSpc>
              <a:spcBef>
                <a:spcPts val="600"/>
              </a:spcBef>
            </a:pPr>
            <a:endParaRPr lang="pt-BR" sz="800" dirty="0">
              <a:solidFill>
                <a:schemeClr val="tx1"/>
              </a:solidFill>
            </a:endParaRPr>
          </a:p>
          <a:p>
            <a:pPr algn="l">
              <a:lnSpc>
                <a:spcPts val="2000"/>
              </a:lnSpc>
              <a:spcBef>
                <a:spcPts val="400"/>
              </a:spcBef>
            </a:pPr>
            <a:r>
              <a:rPr lang="pt-BR" sz="2400" dirty="0" smtClean="0">
                <a:solidFill>
                  <a:schemeClr val="tx1"/>
                </a:solidFill>
              </a:rPr>
              <a:t>			          Tese           </a:t>
            </a:r>
            <a:r>
              <a:rPr lang="pt-BR" sz="2400" dirty="0" err="1" smtClean="0">
                <a:solidFill>
                  <a:schemeClr val="tx1"/>
                </a:solidFill>
              </a:rPr>
              <a:t>tese</a:t>
            </a:r>
            <a:endParaRPr lang="pt-BR" sz="2400" dirty="0" smtClean="0">
              <a:solidFill>
                <a:schemeClr val="tx1"/>
              </a:solidFill>
            </a:endParaRPr>
          </a:p>
          <a:p>
            <a:pPr algn="l">
              <a:lnSpc>
                <a:spcPts val="2000"/>
              </a:lnSpc>
              <a:spcBef>
                <a:spcPts val="400"/>
              </a:spcBef>
            </a:pPr>
            <a:endParaRPr lang="pt-BR" sz="800" dirty="0">
              <a:solidFill>
                <a:schemeClr val="tx1"/>
              </a:solidFill>
            </a:endParaRPr>
          </a:p>
          <a:p>
            <a:pPr algn="l">
              <a:lnSpc>
                <a:spcPts val="2000"/>
              </a:lnSpc>
              <a:spcBef>
                <a:spcPts val="400"/>
              </a:spcBef>
            </a:pPr>
            <a:r>
              <a:rPr lang="pt-BR" sz="2400" dirty="0" smtClean="0">
                <a:solidFill>
                  <a:schemeClr val="tx1"/>
                </a:solidFill>
              </a:rPr>
              <a:t>			   erudição          falta de clareza</a:t>
            </a:r>
          </a:p>
          <a:p>
            <a:pPr algn="l">
              <a:lnSpc>
                <a:spcPts val="2000"/>
              </a:lnSpc>
              <a:spcBef>
                <a:spcPts val="400"/>
              </a:spcBef>
            </a:pPr>
            <a:endParaRPr lang="pt-BR" sz="800" dirty="0" smtClean="0">
              <a:solidFill>
                <a:schemeClr val="tx1"/>
              </a:solidFill>
            </a:endParaRPr>
          </a:p>
          <a:p>
            <a:pPr algn="l">
              <a:lnSpc>
                <a:spcPts val="2000"/>
              </a:lnSpc>
              <a:spcBef>
                <a:spcPts val="400"/>
              </a:spcBef>
            </a:pPr>
            <a:r>
              <a:rPr lang="pt-BR" sz="2400" dirty="0" smtClean="0">
                <a:solidFill>
                  <a:schemeClr val="tx1"/>
                </a:solidFill>
              </a:rPr>
              <a:t>		         Humanidade          </a:t>
            </a:r>
            <a:r>
              <a:rPr lang="pt-BR" sz="2400" dirty="0" err="1" smtClean="0">
                <a:solidFill>
                  <a:schemeClr val="tx1"/>
                </a:solidFill>
              </a:rPr>
              <a:t>humanidade</a:t>
            </a:r>
            <a:endParaRPr lang="pt-BR" sz="2400" dirty="0" smtClean="0">
              <a:solidFill>
                <a:schemeClr val="tx1"/>
              </a:solidFill>
            </a:endParaRPr>
          </a:p>
          <a:p>
            <a:pPr algn="l">
              <a:lnSpc>
                <a:spcPts val="2000"/>
              </a:lnSpc>
              <a:spcBef>
                <a:spcPts val="400"/>
              </a:spcBef>
            </a:pPr>
            <a:endParaRPr lang="pt-BR" sz="800" dirty="0">
              <a:solidFill>
                <a:schemeClr val="tx1"/>
              </a:solidFill>
            </a:endParaRPr>
          </a:p>
          <a:p>
            <a:pPr algn="l">
              <a:lnSpc>
                <a:spcPts val="2000"/>
              </a:lnSpc>
              <a:spcBef>
                <a:spcPts val="400"/>
              </a:spcBef>
            </a:pPr>
            <a:r>
              <a:rPr lang="pt-BR" sz="2400" dirty="0" smtClean="0">
                <a:solidFill>
                  <a:schemeClr val="tx1"/>
                </a:solidFill>
              </a:rPr>
              <a:t>		    de modo algum          de algum modo</a:t>
            </a:r>
          </a:p>
          <a:p>
            <a:pPr algn="l">
              <a:lnSpc>
                <a:spcPts val="2000"/>
              </a:lnSpc>
              <a:spcBef>
                <a:spcPts val="400"/>
              </a:spcBef>
            </a:pPr>
            <a:endParaRPr lang="pt-BR" sz="1000" dirty="0">
              <a:solidFill>
                <a:schemeClr val="tx1"/>
              </a:solidFill>
            </a:endParaRPr>
          </a:p>
          <a:p>
            <a:pPr algn="l">
              <a:lnSpc>
                <a:spcPts val="2000"/>
              </a:lnSpc>
              <a:spcBef>
                <a:spcPts val="400"/>
              </a:spcBef>
            </a:pPr>
            <a:r>
              <a:rPr lang="pt-BR" sz="2400" dirty="0" smtClean="0">
                <a:solidFill>
                  <a:schemeClr val="tx1"/>
                </a:solidFill>
              </a:rPr>
              <a:t>		             veemência	  arrogância</a:t>
            </a:r>
          </a:p>
          <a:p>
            <a:pPr algn="l">
              <a:lnSpc>
                <a:spcPts val="2000"/>
              </a:lnSpc>
              <a:spcBef>
                <a:spcPts val="400"/>
              </a:spcBef>
            </a:pPr>
            <a:endParaRPr lang="pt-BR" sz="1000" dirty="0">
              <a:solidFill>
                <a:schemeClr val="tx1"/>
              </a:solidFill>
            </a:endParaRPr>
          </a:p>
          <a:p>
            <a:pPr algn="l">
              <a:lnSpc>
                <a:spcPts val="2000"/>
              </a:lnSpc>
              <a:spcBef>
                <a:spcPts val="400"/>
              </a:spcBef>
            </a:pPr>
            <a:r>
              <a:rPr lang="pt-BR" sz="2400" dirty="0" smtClean="0">
                <a:solidFill>
                  <a:schemeClr val="tx1"/>
                </a:solidFill>
              </a:rPr>
              <a:t>		            humildade	  </a:t>
            </a:r>
            <a:r>
              <a:rPr lang="pt-BR" sz="2400" dirty="0" err="1" smtClean="0">
                <a:solidFill>
                  <a:schemeClr val="tx1"/>
                </a:solidFill>
              </a:rPr>
              <a:t>coitadismo</a:t>
            </a:r>
            <a:endParaRPr lang="pt-BR" sz="2400" dirty="0" smtClean="0">
              <a:solidFill>
                <a:schemeClr val="tx1"/>
              </a:solidFill>
            </a:endParaRPr>
          </a:p>
          <a:p>
            <a:pPr algn="l">
              <a:lnSpc>
                <a:spcPts val="2000"/>
              </a:lnSpc>
              <a:spcBef>
                <a:spcPts val="400"/>
              </a:spcBef>
            </a:pPr>
            <a:endParaRPr lang="pt-BR" sz="1000" dirty="0" smtClean="0">
              <a:solidFill>
                <a:schemeClr val="tx1"/>
              </a:solidFill>
            </a:endParaRPr>
          </a:p>
          <a:p>
            <a:pPr algn="l">
              <a:lnSpc>
                <a:spcPts val="2000"/>
              </a:lnSpc>
              <a:spcBef>
                <a:spcPts val="400"/>
              </a:spcBef>
            </a:pPr>
            <a:r>
              <a:rPr lang="pt-BR" sz="2400" dirty="0" smtClean="0">
                <a:solidFill>
                  <a:schemeClr val="tx1"/>
                </a:solidFill>
              </a:rPr>
              <a:t>		</a:t>
            </a:r>
            <a:r>
              <a:rPr lang="pt-BR" sz="2400" dirty="0">
                <a:solidFill>
                  <a:schemeClr val="tx1"/>
                </a:solidFill>
              </a:rPr>
              <a:t> </a:t>
            </a:r>
            <a:r>
              <a:rPr lang="pt-BR" sz="2400" dirty="0" smtClean="0">
                <a:solidFill>
                  <a:schemeClr val="tx1"/>
                </a:solidFill>
              </a:rPr>
              <a:t>    representação           </a:t>
            </a:r>
            <a:r>
              <a:rPr lang="pt-BR" sz="2400" dirty="0" err="1" smtClean="0">
                <a:solidFill>
                  <a:schemeClr val="tx1"/>
                </a:solidFill>
              </a:rPr>
              <a:t>representação</a:t>
            </a:r>
            <a:r>
              <a:rPr lang="pt-BR" sz="2400" dirty="0" smtClean="0">
                <a:solidFill>
                  <a:schemeClr val="tx1"/>
                </a:solidFill>
              </a:rPr>
              <a:t> </a:t>
            </a:r>
            <a:r>
              <a:rPr lang="pt-BR" sz="1400" dirty="0" smtClean="0">
                <a:solidFill>
                  <a:schemeClr val="tx1"/>
                </a:solidFill>
              </a:rPr>
              <a:t>(as palavras não falam por si)</a:t>
            </a:r>
          </a:p>
          <a:p>
            <a:pPr algn="l">
              <a:lnSpc>
                <a:spcPts val="2000"/>
              </a:lnSpc>
              <a:spcBef>
                <a:spcPts val="400"/>
              </a:spcBef>
            </a:pPr>
            <a:endParaRPr lang="pt-BR" sz="800" dirty="0">
              <a:solidFill>
                <a:schemeClr val="tx1"/>
              </a:solidFill>
            </a:endParaRPr>
          </a:p>
          <a:p>
            <a:pPr algn="l">
              <a:lnSpc>
                <a:spcPts val="2000"/>
              </a:lnSpc>
              <a:spcBef>
                <a:spcPts val="400"/>
              </a:spcBef>
            </a:pPr>
            <a:r>
              <a:rPr lang="pt-BR" sz="2400" dirty="0" smtClean="0">
                <a:solidFill>
                  <a:schemeClr val="tx1"/>
                </a:solidFill>
              </a:rPr>
              <a:t>		      material          </a:t>
            </a:r>
            <a:r>
              <a:rPr lang="pt-BR" sz="2400" i="1" dirty="0" smtClean="0">
                <a:solidFill>
                  <a:schemeClr val="tx1"/>
                </a:solidFill>
              </a:rPr>
              <a:t>corpus</a:t>
            </a:r>
            <a:r>
              <a:rPr lang="pt-BR" sz="2400" dirty="0" smtClean="0">
                <a:solidFill>
                  <a:schemeClr val="tx1"/>
                </a:solidFill>
              </a:rPr>
              <a:t>          objeto</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Conector reto 11"/>
          <p:cNvCxnSpPr/>
          <p:nvPr/>
        </p:nvCxnSpPr>
        <p:spPr>
          <a:xfrm>
            <a:off x="4368831" y="4279371"/>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4368831" y="4381766"/>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Conector reto 13"/>
          <p:cNvCxnSpPr/>
          <p:nvPr/>
        </p:nvCxnSpPr>
        <p:spPr>
          <a:xfrm flipV="1">
            <a:off x="4364022" y="4167818"/>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0" name="Conector reto 29"/>
          <p:cNvCxnSpPr/>
          <p:nvPr/>
        </p:nvCxnSpPr>
        <p:spPr>
          <a:xfrm>
            <a:off x="4348168" y="1845864"/>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1" name="Conector reto 30"/>
          <p:cNvCxnSpPr/>
          <p:nvPr/>
        </p:nvCxnSpPr>
        <p:spPr>
          <a:xfrm>
            <a:off x="4348168" y="1948259"/>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2" name="Conector reto 31"/>
          <p:cNvCxnSpPr/>
          <p:nvPr/>
        </p:nvCxnSpPr>
        <p:spPr>
          <a:xfrm flipV="1">
            <a:off x="4355883" y="1733952"/>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3" name="Conector reto 32"/>
          <p:cNvCxnSpPr/>
          <p:nvPr/>
        </p:nvCxnSpPr>
        <p:spPr>
          <a:xfrm>
            <a:off x="4354355" y="2432976"/>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4" name="Conector reto 33"/>
          <p:cNvCxnSpPr/>
          <p:nvPr/>
        </p:nvCxnSpPr>
        <p:spPr>
          <a:xfrm>
            <a:off x="4354355" y="2535371"/>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5" name="Conector reto 34"/>
          <p:cNvCxnSpPr/>
          <p:nvPr/>
        </p:nvCxnSpPr>
        <p:spPr>
          <a:xfrm flipV="1">
            <a:off x="4362070" y="2321064"/>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6" name="Conector reto 35"/>
          <p:cNvCxnSpPr/>
          <p:nvPr/>
        </p:nvCxnSpPr>
        <p:spPr>
          <a:xfrm>
            <a:off x="4345876" y="3048472"/>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7" name="Conector reto 36"/>
          <p:cNvCxnSpPr/>
          <p:nvPr/>
        </p:nvCxnSpPr>
        <p:spPr>
          <a:xfrm>
            <a:off x="4345876" y="3150867"/>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Conector reto 37"/>
          <p:cNvCxnSpPr/>
          <p:nvPr/>
        </p:nvCxnSpPr>
        <p:spPr>
          <a:xfrm flipV="1">
            <a:off x="4369221" y="2928934"/>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9" name="Conector reto 38"/>
          <p:cNvCxnSpPr/>
          <p:nvPr/>
        </p:nvCxnSpPr>
        <p:spPr>
          <a:xfrm>
            <a:off x="4363503" y="3660540"/>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Conector reto 39"/>
          <p:cNvCxnSpPr/>
          <p:nvPr/>
        </p:nvCxnSpPr>
        <p:spPr>
          <a:xfrm>
            <a:off x="4363503" y="3762935"/>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1" name="Conector reto 40"/>
          <p:cNvCxnSpPr/>
          <p:nvPr/>
        </p:nvCxnSpPr>
        <p:spPr>
          <a:xfrm flipV="1">
            <a:off x="4371218" y="3548628"/>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2" name="Conector reto 41"/>
          <p:cNvCxnSpPr/>
          <p:nvPr/>
        </p:nvCxnSpPr>
        <p:spPr>
          <a:xfrm>
            <a:off x="4314448" y="4891532"/>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3" name="Conector reto 42"/>
          <p:cNvCxnSpPr/>
          <p:nvPr/>
        </p:nvCxnSpPr>
        <p:spPr>
          <a:xfrm>
            <a:off x="4314448" y="4993927"/>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4" name="Conector reto 43"/>
          <p:cNvCxnSpPr/>
          <p:nvPr/>
        </p:nvCxnSpPr>
        <p:spPr>
          <a:xfrm flipV="1">
            <a:off x="4322163" y="4779620"/>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5" name="Conector reto 44"/>
          <p:cNvCxnSpPr/>
          <p:nvPr/>
        </p:nvCxnSpPr>
        <p:spPr>
          <a:xfrm>
            <a:off x="4308635" y="5498076"/>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6" name="Conector reto 45"/>
          <p:cNvCxnSpPr/>
          <p:nvPr/>
        </p:nvCxnSpPr>
        <p:spPr>
          <a:xfrm>
            <a:off x="4308635" y="5600471"/>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7" name="Conector reto 46"/>
          <p:cNvCxnSpPr/>
          <p:nvPr/>
        </p:nvCxnSpPr>
        <p:spPr>
          <a:xfrm flipV="1">
            <a:off x="4316350" y="5386164"/>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8" name="Conector reto 47"/>
          <p:cNvCxnSpPr/>
          <p:nvPr/>
        </p:nvCxnSpPr>
        <p:spPr>
          <a:xfrm>
            <a:off x="3563888" y="6110340"/>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Conector reto 48"/>
          <p:cNvCxnSpPr/>
          <p:nvPr/>
        </p:nvCxnSpPr>
        <p:spPr>
          <a:xfrm>
            <a:off x="3563888" y="6212735"/>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0" name="Conector reto 49"/>
          <p:cNvCxnSpPr/>
          <p:nvPr/>
        </p:nvCxnSpPr>
        <p:spPr>
          <a:xfrm flipV="1">
            <a:off x="3571603" y="5998428"/>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1" name="Conector reto 50"/>
          <p:cNvCxnSpPr/>
          <p:nvPr/>
        </p:nvCxnSpPr>
        <p:spPr>
          <a:xfrm>
            <a:off x="5076056" y="6102720"/>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2" name="Conector reto 51"/>
          <p:cNvCxnSpPr/>
          <p:nvPr/>
        </p:nvCxnSpPr>
        <p:spPr>
          <a:xfrm>
            <a:off x="5076056" y="6205115"/>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3" name="Conector reto 52"/>
          <p:cNvCxnSpPr/>
          <p:nvPr/>
        </p:nvCxnSpPr>
        <p:spPr>
          <a:xfrm flipV="1">
            <a:off x="5083771" y="5990808"/>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3073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endParaRPr lang="pt-BR" dirty="0" smtClean="0">
              <a:solidFill>
                <a:schemeClr val="tx1"/>
              </a:solidFill>
            </a:endParaRPr>
          </a:p>
          <a:p>
            <a:endParaRPr lang="pt-BR" sz="800" dirty="0" smtClean="0">
              <a:solidFill>
                <a:schemeClr val="tx1"/>
              </a:solidFill>
            </a:endParaRPr>
          </a:p>
          <a:p>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4" name="Retângulo 3"/>
          <p:cNvSpPr/>
          <p:nvPr/>
        </p:nvSpPr>
        <p:spPr>
          <a:xfrm>
            <a:off x="179512" y="982177"/>
            <a:ext cx="8784976" cy="5109091"/>
          </a:xfrm>
          <a:prstGeom prst="rect">
            <a:avLst/>
          </a:prstGeom>
        </p:spPr>
        <p:txBody>
          <a:bodyPr wrap="square">
            <a:spAutoFit/>
          </a:bodyPr>
          <a:lstStyle/>
          <a:p>
            <a:pPr>
              <a:defRPr/>
            </a:pPr>
            <a:r>
              <a:rPr lang="pt-BR" sz="2400" b="1" dirty="0"/>
              <a:t>Virada linguística, virada epistemológica; diferença e </a:t>
            </a:r>
            <a:r>
              <a:rPr lang="pt-BR" sz="2400" b="1" dirty="0" smtClean="0"/>
              <a:t>repetição</a:t>
            </a:r>
          </a:p>
          <a:p>
            <a:pPr>
              <a:defRPr/>
            </a:pPr>
            <a:endParaRPr lang="pt-BR" sz="800" b="1" dirty="0"/>
          </a:p>
          <a:p>
            <a:pPr>
              <a:defRPr/>
            </a:pPr>
            <a:endParaRPr lang="pt-BR" sz="600" dirty="0"/>
          </a:p>
          <a:p>
            <a:pPr algn="ctr">
              <a:defRPr/>
            </a:pPr>
            <a:r>
              <a:rPr lang="pt-BR" sz="2400" b="1" dirty="0"/>
              <a:t>Materialidade  </a:t>
            </a:r>
            <a:r>
              <a:rPr lang="pt-BR" sz="3200" b="1" i="1" dirty="0">
                <a:solidFill>
                  <a:srgbClr val="FFFF00"/>
                </a:solidFill>
              </a:rPr>
              <a:t> </a:t>
            </a:r>
            <a:r>
              <a:rPr lang="pt-BR" sz="3200" b="1" i="1" dirty="0" smtClean="0">
                <a:solidFill>
                  <a:srgbClr val="FFFF00"/>
                </a:solidFill>
              </a:rPr>
              <a:t>    </a:t>
            </a:r>
            <a:r>
              <a:rPr lang="pt-BR" sz="2400" b="1" dirty="0" smtClean="0"/>
              <a:t>  </a:t>
            </a:r>
            <a:r>
              <a:rPr lang="pt-BR" sz="2400" b="1" dirty="0"/>
              <a:t>Realidade</a:t>
            </a:r>
          </a:p>
          <a:p>
            <a:pPr algn="ctr">
              <a:defRPr/>
            </a:pPr>
            <a:endParaRPr lang="pt-BR" sz="800" b="1" dirty="0"/>
          </a:p>
          <a:p>
            <a:pPr algn="ctr">
              <a:defRPr/>
            </a:pPr>
            <a:r>
              <a:rPr lang="pt-BR" sz="2400" dirty="0"/>
              <a:t>O fato de que o sentido seja dado pela linguagem não implica que a realidade se reduza à linguagem.</a:t>
            </a:r>
          </a:p>
          <a:p>
            <a:pPr algn="ctr">
              <a:defRPr/>
            </a:pPr>
            <a:endParaRPr lang="pt-BR" sz="2400" dirty="0"/>
          </a:p>
          <a:p>
            <a:pPr algn="ctr">
              <a:defRPr/>
            </a:pPr>
            <a:r>
              <a:rPr lang="pt-BR" sz="2400" b="1" dirty="0"/>
              <a:t>Realidade = materialidade com sentido </a:t>
            </a:r>
            <a:r>
              <a:rPr lang="pt-BR" sz="2400" dirty="0"/>
              <a:t>(“linguageiro”)</a:t>
            </a:r>
          </a:p>
          <a:p>
            <a:pPr algn="ctr">
              <a:defRPr/>
            </a:pPr>
            <a:endParaRPr lang="pt-BR" sz="800" b="1" dirty="0"/>
          </a:p>
          <a:p>
            <a:pPr algn="ctr">
              <a:defRPr/>
            </a:pPr>
            <a:r>
              <a:rPr lang="pt-BR" sz="2400" dirty="0"/>
              <a:t>Assim, há uma materialidade cuja relação com a linguagem é imanente; desse modo, a própria linguagem é também da ordem da materialidade. O discurso não é uma abstração exterior à realidade; ele </a:t>
            </a:r>
            <a:r>
              <a:rPr lang="pt-BR" sz="2400" i="1" dirty="0"/>
              <a:t>tem</a:t>
            </a:r>
            <a:r>
              <a:rPr lang="pt-BR" sz="2400" dirty="0"/>
              <a:t> materialidade.</a:t>
            </a:r>
          </a:p>
          <a:p>
            <a:pPr algn="ctr">
              <a:defRPr/>
            </a:pPr>
            <a:endParaRPr lang="pt-BR" sz="2400" dirty="0"/>
          </a:p>
          <a:p>
            <a:pPr algn="ctr">
              <a:defRPr/>
            </a:pPr>
            <a:r>
              <a:rPr lang="pt-BR" sz="2400" dirty="0"/>
              <a:t>Tudo é </a:t>
            </a:r>
            <a:r>
              <a:rPr lang="pt-BR" sz="2400" b="1" dirty="0"/>
              <a:t>diferença</a:t>
            </a:r>
            <a:r>
              <a:rPr lang="pt-BR" sz="2400" dirty="0"/>
              <a:t>. A </a:t>
            </a:r>
            <a:r>
              <a:rPr lang="pt-BR" sz="2400" b="1" dirty="0"/>
              <a:t>repetição</a:t>
            </a:r>
            <a:r>
              <a:rPr lang="pt-BR" sz="2400" dirty="0"/>
              <a:t> é construída.</a:t>
            </a:r>
          </a:p>
        </p:txBody>
      </p:sp>
      <p:cxnSp>
        <p:nvCxnSpPr>
          <p:cNvPr id="6" name="Conector reto 5"/>
          <p:cNvCxnSpPr/>
          <p:nvPr/>
        </p:nvCxnSpPr>
        <p:spPr>
          <a:xfrm>
            <a:off x="4607715" y="1867950"/>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a:off x="4607715" y="1970345"/>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Conector reto 7"/>
          <p:cNvCxnSpPr/>
          <p:nvPr/>
        </p:nvCxnSpPr>
        <p:spPr>
          <a:xfrm flipV="1">
            <a:off x="4615430" y="1756038"/>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ubtítulo 2"/>
          <p:cNvSpPr>
            <a:spLocks noGrp="1"/>
          </p:cNvSpPr>
          <p:nvPr>
            <p:ph type="subTitle" idx="1"/>
          </p:nvPr>
        </p:nvSpPr>
        <p:spPr>
          <a:xfrm>
            <a:off x="250825" y="908050"/>
            <a:ext cx="8642350" cy="5608638"/>
          </a:xfrm>
        </p:spPr>
        <p:txBody>
          <a:bodyPr/>
          <a:lstStyle/>
          <a:p>
            <a:pPr eaLnBrk="1" hangingPunct="1"/>
            <a:r>
              <a:rPr lang="pt-BR" altLang="pt-BR" b="1" dirty="0" smtClean="0">
                <a:solidFill>
                  <a:schemeClr val="tx1"/>
                </a:solidFill>
              </a:rPr>
              <a:t>A questão da realidade</a:t>
            </a:r>
          </a:p>
          <a:p>
            <a:pPr eaLnBrk="1" hangingPunct="1"/>
            <a:endParaRPr lang="pt-BR" altLang="pt-BR" sz="1000" dirty="0" smtClean="0">
              <a:solidFill>
                <a:schemeClr val="tx1"/>
              </a:solidFill>
            </a:endParaRPr>
          </a:p>
          <a:p>
            <a:pPr eaLnBrk="1" hangingPunct="1"/>
            <a:r>
              <a:rPr lang="pt-BR" altLang="pt-BR" sz="2400" dirty="0" smtClean="0">
                <a:solidFill>
                  <a:schemeClr val="tx1"/>
                </a:solidFill>
              </a:rPr>
              <a:t>nem materialismo tosco, nem idealismo tosco</a:t>
            </a:r>
          </a:p>
          <a:p>
            <a:pPr eaLnBrk="1" hangingPunct="1"/>
            <a:r>
              <a:rPr lang="pt-BR" altLang="pt-BR" sz="2400" b="1" dirty="0" smtClean="0">
                <a:solidFill>
                  <a:schemeClr val="tx1"/>
                </a:solidFill>
              </a:rPr>
              <a:t>mas . . .</a:t>
            </a:r>
          </a:p>
          <a:p>
            <a:pPr eaLnBrk="1" hangingPunct="1"/>
            <a:endParaRPr lang="pt-BR" altLang="pt-BR" sz="1000" dirty="0" smtClean="0">
              <a:solidFill>
                <a:schemeClr val="tx1"/>
              </a:solidFill>
            </a:endParaRPr>
          </a:p>
          <a:p>
            <a:pPr algn="l" eaLnBrk="1" hangingPunct="1"/>
            <a:r>
              <a:rPr lang="pt-BR" altLang="pt-BR" sz="2000" b="1" dirty="0" smtClean="0">
                <a:solidFill>
                  <a:schemeClr val="tx1"/>
                </a:solidFill>
              </a:rPr>
              <a:t>     sentido </a:t>
            </a:r>
            <a:r>
              <a:rPr lang="pt-BR" altLang="pt-BR" sz="2000" dirty="0" smtClean="0">
                <a:solidFill>
                  <a:schemeClr val="tx1"/>
                </a:solidFill>
              </a:rPr>
              <a:t>(pela linguagem)</a:t>
            </a:r>
          </a:p>
          <a:p>
            <a:pPr algn="l" eaLnBrk="1" hangingPunct="1"/>
            <a:endParaRPr lang="pt-BR" altLang="pt-BR" sz="2000" b="1" dirty="0" smtClean="0">
              <a:solidFill>
                <a:schemeClr val="tx1"/>
              </a:solidFill>
            </a:endParaRPr>
          </a:p>
          <a:p>
            <a:pPr algn="l" eaLnBrk="1" hangingPunct="1"/>
            <a:r>
              <a:rPr lang="pt-BR" altLang="pt-BR" sz="2000" dirty="0" smtClean="0">
                <a:solidFill>
                  <a:schemeClr val="tx1"/>
                </a:solidFill>
              </a:rPr>
              <a:t>	  Relação</a:t>
            </a:r>
          </a:p>
          <a:p>
            <a:pPr algn="l" eaLnBrk="1" hangingPunct="1"/>
            <a:r>
              <a:rPr lang="pt-BR" altLang="pt-BR" sz="2000" dirty="0" smtClean="0">
                <a:solidFill>
                  <a:schemeClr val="tx1"/>
                </a:solidFill>
              </a:rPr>
              <a:t>	      de 					</a:t>
            </a:r>
            <a:r>
              <a:rPr lang="pt-BR" altLang="pt-BR" b="1" dirty="0" smtClean="0">
                <a:solidFill>
                  <a:schemeClr val="tx1"/>
                </a:solidFill>
              </a:rPr>
              <a:t>realidade</a:t>
            </a:r>
            <a:endParaRPr lang="pt-BR" altLang="pt-BR" dirty="0" smtClean="0">
              <a:solidFill>
                <a:schemeClr val="tx1"/>
              </a:solidFill>
            </a:endParaRPr>
          </a:p>
          <a:p>
            <a:pPr algn="l" eaLnBrk="1" hangingPunct="1"/>
            <a:r>
              <a:rPr lang="pt-BR" altLang="pt-BR" sz="2000" dirty="0" smtClean="0">
                <a:solidFill>
                  <a:schemeClr val="tx1"/>
                </a:solidFill>
              </a:rPr>
              <a:t>             </a:t>
            </a:r>
            <a:r>
              <a:rPr lang="pt-BR" altLang="pt-BR" sz="2000" i="1" dirty="0" smtClean="0">
                <a:solidFill>
                  <a:schemeClr val="tx1"/>
                </a:solidFill>
              </a:rPr>
              <a:t>imanência</a:t>
            </a:r>
            <a:r>
              <a:rPr lang="pt-BR" altLang="pt-BR" sz="2000" dirty="0" smtClean="0">
                <a:solidFill>
                  <a:schemeClr val="tx1"/>
                </a:solidFill>
              </a:rPr>
              <a:t>				</a:t>
            </a:r>
            <a:endParaRPr lang="pt-BR" altLang="pt-BR" sz="2000" b="1" dirty="0" smtClean="0">
              <a:solidFill>
                <a:schemeClr val="tx1"/>
              </a:solidFill>
            </a:endParaRPr>
          </a:p>
          <a:p>
            <a:pPr algn="l" eaLnBrk="1" hangingPunct="1"/>
            <a:endParaRPr lang="pt-BR" altLang="pt-BR" sz="2000" b="1" dirty="0" smtClean="0">
              <a:solidFill>
                <a:schemeClr val="tx1"/>
              </a:solidFill>
            </a:endParaRPr>
          </a:p>
          <a:p>
            <a:pPr algn="l" eaLnBrk="1" hangingPunct="1"/>
            <a:endParaRPr lang="pt-BR" altLang="pt-BR" sz="2000" dirty="0" smtClean="0">
              <a:solidFill>
                <a:schemeClr val="tx1"/>
              </a:solidFill>
            </a:endParaRPr>
          </a:p>
          <a:p>
            <a:pPr algn="l" eaLnBrk="1" hangingPunct="1"/>
            <a:r>
              <a:rPr lang="pt-BR" altLang="pt-BR" sz="2000" dirty="0" smtClean="0">
                <a:solidFill>
                  <a:schemeClr val="tx1"/>
                </a:solidFill>
              </a:rPr>
              <a:t>     </a:t>
            </a:r>
            <a:r>
              <a:rPr lang="pt-BR" altLang="pt-BR" sz="2000" b="1" dirty="0" smtClean="0">
                <a:solidFill>
                  <a:schemeClr val="tx1"/>
                </a:solidFill>
              </a:rPr>
              <a:t>materialidade</a:t>
            </a:r>
          </a:p>
          <a:p>
            <a:pPr eaLnBrk="1" hangingPunct="1"/>
            <a:endParaRPr lang="pt-BR" altLang="pt-BR" sz="1000" dirty="0" smtClean="0">
              <a:solidFill>
                <a:schemeClr val="tx1"/>
              </a:solidFill>
            </a:endParaRPr>
          </a:p>
        </p:txBody>
      </p:sp>
      <p:sp>
        <p:nvSpPr>
          <p:cNvPr id="17411" name="AutoShape 8"/>
          <p:cNvSpPr>
            <a:spLocks noChangeArrowheads="1"/>
          </p:cNvSpPr>
          <p:nvPr/>
        </p:nvSpPr>
        <p:spPr bwMode="auto">
          <a:xfrm>
            <a:off x="693738" y="3096826"/>
            <a:ext cx="287337" cy="2305050"/>
          </a:xfrm>
          <a:prstGeom prst="upDownArrow">
            <a:avLst>
              <a:gd name="adj1" fmla="val 23759"/>
              <a:gd name="adj2" fmla="val 140684"/>
            </a:avLst>
          </a:prstGeom>
          <a:solidFill>
            <a:srgbClr val="FFFF00"/>
          </a:solidFill>
          <a:ln w="9525">
            <a:solidFill>
              <a:srgbClr val="FFFF00"/>
            </a:solidFill>
            <a:miter lim="800000"/>
            <a:headEnd/>
            <a:tailEnd/>
          </a:ln>
          <a:effectLs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BR" altLang="pt-BR" sz="1800"/>
          </a:p>
        </p:txBody>
      </p:sp>
      <p:sp>
        <p:nvSpPr>
          <p:cNvPr id="17412" name="AutoShape 9"/>
          <p:cNvSpPr>
            <a:spLocks noChangeArrowheads="1"/>
          </p:cNvSpPr>
          <p:nvPr/>
        </p:nvSpPr>
        <p:spPr bwMode="auto">
          <a:xfrm>
            <a:off x="2393950" y="4045730"/>
            <a:ext cx="3097213" cy="215900"/>
          </a:xfrm>
          <a:prstGeom prst="rightArrow">
            <a:avLst>
              <a:gd name="adj1" fmla="val 32352"/>
              <a:gd name="adj2" fmla="val 358374"/>
            </a:avLst>
          </a:prstGeom>
          <a:solidFill>
            <a:srgbClr val="FFFF00"/>
          </a:solidFill>
          <a:ln w="9525">
            <a:solidFill>
              <a:srgbClr val="FFFF00"/>
            </a:solidFill>
            <a:miter lim="800000"/>
            <a:headEnd/>
            <a:tailEnd/>
          </a:ln>
          <a:effectLs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BR" altLang="pt-BR" sz="1800">
              <a:solidFill>
                <a:srgbClr val="FFFF00"/>
              </a:solidFill>
            </a:endParaRPr>
          </a:p>
        </p:txBody>
      </p:sp>
      <p:sp>
        <p:nvSpPr>
          <p:cNvPr id="8" name="Título 1"/>
          <p:cNvSpPr txBox="1">
            <a:spLocks/>
          </p:cNvSpPr>
          <p:nvPr/>
        </p:nvSpPr>
        <p:spPr>
          <a:xfrm>
            <a:off x="719572" y="188640"/>
            <a:ext cx="7704856" cy="504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smtClean="0"/>
              <a:t>A ordem das disciplinas 20 anos depois</a:t>
            </a:r>
            <a:endParaRPr lang="pt-BR" sz="2400" b="1" dirty="0"/>
          </a:p>
        </p:txBody>
      </p:sp>
      <p:cxnSp>
        <p:nvCxnSpPr>
          <p:cNvPr id="9" name="Conector reto 8"/>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668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981075"/>
            <a:ext cx="8928991" cy="5616277"/>
          </a:xfrm>
        </p:spPr>
        <p:txBody>
          <a:bodyPr rtlCol="0">
            <a:normAutofit fontScale="92500" lnSpcReduction="20000"/>
          </a:bodyPr>
          <a:lstStyle/>
          <a:p>
            <a:pPr eaLnBrk="1" fontAlgn="auto" hangingPunct="1">
              <a:spcAft>
                <a:spcPts val="0"/>
              </a:spcAft>
              <a:buFont typeface="Arial" pitchFamily="34" charset="0"/>
              <a:buNone/>
              <a:defRPr/>
            </a:pPr>
            <a:r>
              <a:rPr lang="pt-BR" sz="2800" b="1" dirty="0">
                <a:solidFill>
                  <a:schemeClr val="tx1"/>
                </a:solidFill>
              </a:rPr>
              <a:t>Virada linguística, </a:t>
            </a:r>
            <a:r>
              <a:rPr lang="pt-BR" sz="2800" b="1" dirty="0" smtClean="0">
                <a:solidFill>
                  <a:schemeClr val="tx1"/>
                </a:solidFill>
              </a:rPr>
              <a:t>virada </a:t>
            </a:r>
            <a:r>
              <a:rPr lang="pt-BR" sz="2800" b="1" dirty="0">
                <a:solidFill>
                  <a:schemeClr val="tx1"/>
                </a:solidFill>
              </a:rPr>
              <a:t>epistemológica; </a:t>
            </a:r>
            <a:r>
              <a:rPr lang="pt-BR" sz="2800" b="1" dirty="0" smtClean="0">
                <a:solidFill>
                  <a:schemeClr val="tx1"/>
                </a:solidFill>
              </a:rPr>
              <a:t>verdade e relativismo</a:t>
            </a:r>
          </a:p>
          <a:p>
            <a:pPr eaLnBrk="1" fontAlgn="auto" hangingPunct="1">
              <a:spcAft>
                <a:spcPts val="0"/>
              </a:spcAft>
              <a:buFont typeface="Arial" pitchFamily="34" charset="0"/>
              <a:buNone/>
              <a:defRPr/>
            </a:pPr>
            <a:endParaRPr lang="pt-BR" sz="900" b="1" dirty="0" smtClean="0"/>
          </a:p>
          <a:p>
            <a:pPr eaLnBrk="1" fontAlgn="auto" hangingPunct="1">
              <a:spcAft>
                <a:spcPts val="0"/>
              </a:spcAft>
              <a:buFont typeface="Arial" pitchFamily="34" charset="0"/>
              <a:buNone/>
              <a:defRPr/>
            </a:pPr>
            <a:r>
              <a:rPr lang="pt-BR" sz="2800" dirty="0">
                <a:solidFill>
                  <a:schemeClr val="tx1"/>
                </a:solidFill>
              </a:rPr>
              <a:t>“Não basta aprender o que tem de se dizer em todos os casos sobre um objeto, mas também como devemos falar dele. Temos sempre de começar por aprender o método de o abordar</a:t>
            </a:r>
            <a:r>
              <a:rPr lang="pt-BR" sz="2800" dirty="0" smtClean="0">
                <a:solidFill>
                  <a:schemeClr val="tx1"/>
                </a:solidFill>
              </a:rPr>
              <a:t>”.</a:t>
            </a:r>
            <a:endParaRPr lang="pt-BR" sz="2800" dirty="0">
              <a:solidFill>
                <a:schemeClr val="tx1"/>
              </a:solidFill>
            </a:endParaRPr>
          </a:p>
          <a:p>
            <a:pPr eaLnBrk="1" fontAlgn="auto" hangingPunct="1">
              <a:spcAft>
                <a:spcPts val="0"/>
              </a:spcAft>
              <a:buFont typeface="Arial" pitchFamily="34" charset="0"/>
              <a:buNone/>
              <a:defRPr/>
            </a:pPr>
            <a:r>
              <a:rPr lang="pt-BR" sz="2400" dirty="0">
                <a:solidFill>
                  <a:schemeClr val="tx1"/>
                </a:solidFill>
              </a:rPr>
              <a:t>				(</a:t>
            </a:r>
            <a:r>
              <a:rPr lang="pt-BR" sz="2400" dirty="0" smtClean="0">
                <a:solidFill>
                  <a:schemeClr val="tx1"/>
                </a:solidFill>
              </a:rPr>
              <a:t>Wittgenstein)</a:t>
            </a:r>
            <a:endParaRPr lang="pt-BR" sz="2400" dirty="0">
              <a:solidFill>
                <a:schemeClr val="tx1"/>
              </a:solidFill>
            </a:endParaRPr>
          </a:p>
          <a:p>
            <a:pPr eaLnBrk="1" fontAlgn="auto" hangingPunct="1">
              <a:spcAft>
                <a:spcPts val="0"/>
              </a:spcAft>
              <a:buFont typeface="Arial" pitchFamily="34" charset="0"/>
              <a:buNone/>
              <a:defRPr/>
            </a:pPr>
            <a:endParaRPr lang="pt-BR" sz="900" b="1" dirty="0">
              <a:solidFill>
                <a:schemeClr val="tx1"/>
              </a:solidFill>
            </a:endParaRPr>
          </a:p>
          <a:p>
            <a:pPr eaLnBrk="1" fontAlgn="auto" hangingPunct="1">
              <a:spcAft>
                <a:spcPts val="0"/>
              </a:spcAft>
              <a:buFont typeface="Arial" pitchFamily="34" charset="0"/>
              <a:buNone/>
              <a:defRPr/>
            </a:pPr>
            <a:r>
              <a:rPr lang="pt-BR" sz="2800" dirty="0">
                <a:solidFill>
                  <a:schemeClr val="tx1"/>
                </a:solidFill>
              </a:rPr>
              <a:t>“A maior inimiga da verdade não é a mentira, mas a convicção</a:t>
            </a:r>
            <a:r>
              <a:rPr lang="pt-BR" sz="2800" dirty="0" smtClean="0">
                <a:solidFill>
                  <a:schemeClr val="tx1"/>
                </a:solidFill>
              </a:rPr>
              <a:t>”.    “As verdades são mitos que se esqueceram que o são” </a:t>
            </a:r>
            <a:r>
              <a:rPr lang="pt-BR" sz="2400" dirty="0" smtClean="0">
                <a:solidFill>
                  <a:schemeClr val="tx1"/>
                </a:solidFill>
              </a:rPr>
              <a:t>(Nietzsche).</a:t>
            </a:r>
            <a:endParaRPr lang="pt-BR" sz="2400" dirty="0">
              <a:solidFill>
                <a:schemeClr val="tx1"/>
              </a:solidFill>
            </a:endParaRPr>
          </a:p>
          <a:p>
            <a:pPr eaLnBrk="1" fontAlgn="auto" hangingPunct="1">
              <a:spcAft>
                <a:spcPts val="0"/>
              </a:spcAft>
              <a:buFont typeface="Arial" pitchFamily="34" charset="0"/>
              <a:buNone/>
              <a:defRPr/>
            </a:pPr>
            <a:endParaRPr lang="pt-BR" sz="900" dirty="0" smtClean="0">
              <a:solidFill>
                <a:schemeClr val="tx1"/>
              </a:solidFill>
            </a:endParaRPr>
          </a:p>
          <a:p>
            <a:pPr eaLnBrk="1" fontAlgn="auto" hangingPunct="1">
              <a:spcAft>
                <a:spcPts val="0"/>
              </a:spcAft>
              <a:buFont typeface="Arial" pitchFamily="34" charset="0"/>
              <a:buNone/>
              <a:defRPr/>
            </a:pPr>
            <a:r>
              <a:rPr lang="pt-BR" sz="2800" dirty="0" smtClean="0">
                <a:solidFill>
                  <a:schemeClr val="tx1"/>
                </a:solidFill>
              </a:rPr>
              <a:t>“A verdade é deste mundo”</a:t>
            </a:r>
            <a:r>
              <a:rPr lang="pt-BR" sz="2400" dirty="0" smtClean="0">
                <a:solidFill>
                  <a:schemeClr val="tx1"/>
                </a:solidFill>
              </a:rPr>
              <a:t> (Foucault).</a:t>
            </a:r>
            <a:endParaRPr lang="pt-BR" sz="2400" dirty="0">
              <a:solidFill>
                <a:schemeClr val="tx1"/>
              </a:solidFill>
            </a:endParaRPr>
          </a:p>
          <a:p>
            <a:pPr eaLnBrk="1" fontAlgn="auto" hangingPunct="1">
              <a:spcAft>
                <a:spcPts val="0"/>
              </a:spcAft>
              <a:buFont typeface="Arial" pitchFamily="34" charset="0"/>
              <a:buNone/>
              <a:defRPr/>
            </a:pPr>
            <a:endParaRPr lang="pt-BR" sz="900" dirty="0">
              <a:solidFill>
                <a:schemeClr val="tx1"/>
              </a:solidFill>
            </a:endParaRPr>
          </a:p>
          <a:p>
            <a:pPr eaLnBrk="1" fontAlgn="auto" hangingPunct="1">
              <a:spcAft>
                <a:spcPts val="0"/>
              </a:spcAft>
              <a:buFont typeface="Arial" pitchFamily="34" charset="0"/>
              <a:buNone/>
              <a:defRPr/>
            </a:pPr>
            <a:r>
              <a:rPr lang="pt-BR" sz="2800" dirty="0">
                <a:solidFill>
                  <a:schemeClr val="tx1"/>
                </a:solidFill>
              </a:rPr>
              <a:t>A noção bachelardiana de “regionalidade da epistemologia” e o princípio kuhniano da “inseparabilidade entre método e teoria” desuniversalizaram os conceitos de método e teoria, na medida em que, respectivamente, método e teoria </a:t>
            </a:r>
            <a:r>
              <a:rPr lang="pt-BR" sz="2800" i="1" dirty="0">
                <a:solidFill>
                  <a:schemeClr val="tx1"/>
                </a:solidFill>
              </a:rPr>
              <a:t>são</a:t>
            </a:r>
            <a:r>
              <a:rPr lang="pt-BR" sz="2800" dirty="0">
                <a:solidFill>
                  <a:schemeClr val="tx1"/>
                </a:solidFill>
              </a:rPr>
              <a:t> </a:t>
            </a:r>
            <a:r>
              <a:rPr lang="pt-BR" sz="2800" i="1" dirty="0">
                <a:solidFill>
                  <a:schemeClr val="tx1"/>
                </a:solidFill>
              </a:rPr>
              <a:t>sempre</a:t>
            </a:r>
            <a:r>
              <a:rPr lang="pt-BR" sz="2800" dirty="0">
                <a:solidFill>
                  <a:schemeClr val="tx1"/>
                </a:solidFill>
              </a:rPr>
              <a:t> </a:t>
            </a:r>
            <a:r>
              <a:rPr lang="pt-BR" sz="2800" i="1" dirty="0">
                <a:solidFill>
                  <a:schemeClr val="tx1"/>
                </a:solidFill>
              </a:rPr>
              <a:t>referentes</a:t>
            </a:r>
            <a:r>
              <a:rPr lang="pt-BR" sz="2800" dirty="0">
                <a:solidFill>
                  <a:schemeClr val="tx1"/>
                </a:solidFill>
              </a:rPr>
              <a:t> a um campo de saberes ou </a:t>
            </a:r>
            <a:r>
              <a:rPr lang="pt-BR" sz="2800" i="1" dirty="0">
                <a:solidFill>
                  <a:schemeClr val="tx1"/>
                </a:solidFill>
              </a:rPr>
              <a:t>estão</a:t>
            </a:r>
            <a:r>
              <a:rPr lang="pt-BR" sz="2800" dirty="0">
                <a:solidFill>
                  <a:schemeClr val="tx1"/>
                </a:solidFill>
              </a:rPr>
              <a:t> </a:t>
            </a:r>
            <a:r>
              <a:rPr lang="pt-BR" sz="2800" i="1" dirty="0">
                <a:solidFill>
                  <a:schemeClr val="tx1"/>
                </a:solidFill>
              </a:rPr>
              <a:t>sempre</a:t>
            </a:r>
            <a:r>
              <a:rPr lang="pt-BR" sz="2800" dirty="0">
                <a:solidFill>
                  <a:schemeClr val="tx1"/>
                </a:solidFill>
              </a:rPr>
              <a:t> </a:t>
            </a:r>
            <a:r>
              <a:rPr lang="pt-BR" sz="2800" i="1" dirty="0">
                <a:solidFill>
                  <a:schemeClr val="tx1"/>
                </a:solidFill>
              </a:rPr>
              <a:t>circunscritos</a:t>
            </a:r>
            <a:r>
              <a:rPr lang="pt-BR" sz="2800" dirty="0">
                <a:solidFill>
                  <a:schemeClr val="tx1"/>
                </a:solidFill>
              </a:rPr>
              <a:t> a algum paradigma. </a:t>
            </a:r>
          </a:p>
        </p:txBody>
      </p:sp>
      <p:sp>
        <p:nvSpPr>
          <p:cNvPr id="6" name="Título 1"/>
          <p:cNvSpPr txBox="1">
            <a:spLocks/>
          </p:cNvSpPr>
          <p:nvPr/>
        </p:nvSpPr>
        <p:spPr>
          <a:xfrm>
            <a:off x="719572" y="188640"/>
            <a:ext cx="7704856" cy="504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smtClean="0"/>
              <a:t>A ordem das disciplinas 20 anos depois</a:t>
            </a:r>
            <a:endParaRPr lang="pt-BR" sz="2400" b="1" dirty="0"/>
          </a:p>
        </p:txBody>
      </p:sp>
      <p:cxnSp>
        <p:nvCxnSpPr>
          <p:cNvPr id="7" name="Conector reto 6"/>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0919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r>
              <a:rPr lang="pt-BR" b="1" dirty="0" smtClean="0">
                <a:solidFill>
                  <a:schemeClr val="tx1"/>
                </a:solidFill>
              </a:rPr>
              <a:t>Tipologia</a:t>
            </a:r>
          </a:p>
          <a:p>
            <a:endParaRPr lang="pt-BR" sz="800" b="1" dirty="0">
              <a:solidFill>
                <a:schemeClr val="tx1"/>
              </a:solidFill>
            </a:endParaRPr>
          </a:p>
          <a:p>
            <a:endParaRPr lang="pt-BR" sz="800" b="1" dirty="0" smtClean="0">
              <a:solidFill>
                <a:schemeClr val="tx1"/>
              </a:solidFill>
            </a:endParaRPr>
          </a:p>
          <a:p>
            <a:pPr marL="342900" indent="-342900">
              <a:lnSpc>
                <a:spcPts val="2200"/>
              </a:lnSpc>
              <a:spcBef>
                <a:spcPts val="300"/>
              </a:spcBef>
              <a:buClr>
                <a:srgbClr val="FFFF00"/>
              </a:buClr>
              <a:buFont typeface="Arial" panose="020B0604020202020204" pitchFamily="34" charset="0"/>
              <a:buChar char="•"/>
            </a:pPr>
            <a:r>
              <a:rPr lang="pt-BR" sz="2400" dirty="0" smtClean="0">
                <a:solidFill>
                  <a:schemeClr val="tx1"/>
                </a:solidFill>
              </a:rPr>
              <a:t>Quanto </a:t>
            </a:r>
            <a:r>
              <a:rPr lang="pt-BR" sz="2400" dirty="0">
                <a:solidFill>
                  <a:schemeClr val="tx1"/>
                </a:solidFill>
              </a:rPr>
              <a:t>ao foco, há 3 “tipos” de teses: </a:t>
            </a:r>
          </a:p>
          <a:p>
            <a:pPr>
              <a:lnSpc>
                <a:spcPts val="2200"/>
              </a:lnSpc>
              <a:spcBef>
                <a:spcPts val="300"/>
              </a:spcBef>
            </a:pPr>
            <a:r>
              <a:rPr lang="pt-BR" sz="2400" dirty="0">
                <a:solidFill>
                  <a:schemeClr val="tx1"/>
                </a:solidFill>
              </a:rPr>
              <a:t>monográficas/pontuais</a:t>
            </a:r>
          </a:p>
          <a:p>
            <a:pPr>
              <a:lnSpc>
                <a:spcPts val="2200"/>
              </a:lnSpc>
              <a:spcBef>
                <a:spcPts val="300"/>
              </a:spcBef>
            </a:pPr>
            <a:r>
              <a:rPr lang="pt-BR" sz="2400" dirty="0">
                <a:solidFill>
                  <a:schemeClr val="tx1"/>
                </a:solidFill>
              </a:rPr>
              <a:t>panorâmicas</a:t>
            </a:r>
          </a:p>
          <a:p>
            <a:pPr>
              <a:lnSpc>
                <a:spcPts val="2200"/>
              </a:lnSpc>
              <a:spcBef>
                <a:spcPts val="300"/>
              </a:spcBef>
            </a:pPr>
            <a:r>
              <a:rPr lang="pt-BR" sz="2400" dirty="0">
                <a:solidFill>
                  <a:schemeClr val="tx1"/>
                </a:solidFill>
              </a:rPr>
              <a:t>mistas</a:t>
            </a:r>
          </a:p>
          <a:p>
            <a:pPr>
              <a:lnSpc>
                <a:spcPts val="2200"/>
              </a:lnSpc>
              <a:spcBef>
                <a:spcPts val="300"/>
              </a:spcBef>
            </a:pPr>
            <a:endParaRPr lang="pt-BR" sz="800" dirty="0">
              <a:solidFill>
                <a:schemeClr val="tx1"/>
              </a:solidFill>
            </a:endParaRPr>
          </a:p>
          <a:p>
            <a:pPr marL="342900" indent="-342900">
              <a:lnSpc>
                <a:spcPts val="2200"/>
              </a:lnSpc>
              <a:spcBef>
                <a:spcPts val="300"/>
              </a:spcBef>
              <a:buClr>
                <a:srgbClr val="FFFF00"/>
              </a:buClr>
              <a:buFont typeface="Arial" panose="020B0604020202020204" pitchFamily="34" charset="0"/>
              <a:buChar char="•"/>
            </a:pPr>
            <a:r>
              <a:rPr lang="pt-BR" sz="2400" dirty="0">
                <a:solidFill>
                  <a:schemeClr val="tx1"/>
                </a:solidFill>
              </a:rPr>
              <a:t>Em relação à empiria , há 2 “tipos” de teses:</a:t>
            </a:r>
          </a:p>
          <a:p>
            <a:pPr>
              <a:lnSpc>
                <a:spcPts val="2200"/>
              </a:lnSpc>
              <a:spcBef>
                <a:spcPts val="300"/>
              </a:spcBef>
            </a:pPr>
            <a:r>
              <a:rPr lang="pt-BR" sz="2400" dirty="0">
                <a:solidFill>
                  <a:schemeClr val="tx1"/>
                </a:solidFill>
              </a:rPr>
              <a:t>exclusivamente teóricas (não empíricas)</a:t>
            </a:r>
          </a:p>
          <a:p>
            <a:pPr>
              <a:lnSpc>
                <a:spcPts val="2200"/>
              </a:lnSpc>
              <a:spcBef>
                <a:spcPts val="300"/>
              </a:spcBef>
            </a:pPr>
            <a:r>
              <a:rPr lang="pt-BR" sz="2400" dirty="0">
                <a:solidFill>
                  <a:schemeClr val="tx1"/>
                </a:solidFill>
              </a:rPr>
              <a:t>acentuadamente empíricas (sempre com teoria subjacente</a:t>
            </a:r>
            <a:r>
              <a:rPr lang="pt-BR" sz="2400" dirty="0" smtClean="0">
                <a:solidFill>
                  <a:schemeClr val="tx1"/>
                </a:solidFill>
              </a:rPr>
              <a:t>)</a:t>
            </a:r>
          </a:p>
          <a:p>
            <a:pPr>
              <a:lnSpc>
                <a:spcPts val="2200"/>
              </a:lnSpc>
              <a:spcBef>
                <a:spcPts val="300"/>
              </a:spcBef>
            </a:pPr>
            <a:endParaRPr lang="pt-BR" sz="800" dirty="0">
              <a:solidFill>
                <a:schemeClr val="tx1"/>
              </a:solidFill>
            </a:endParaRPr>
          </a:p>
          <a:p>
            <a:pPr>
              <a:lnSpc>
                <a:spcPts val="2200"/>
              </a:lnSpc>
              <a:spcBef>
                <a:spcPts val="300"/>
              </a:spcBef>
            </a:pPr>
            <a:r>
              <a:rPr lang="pt-BR" sz="2400" dirty="0" smtClean="0">
                <a:solidFill>
                  <a:schemeClr val="tx1"/>
                </a:solidFill>
              </a:rPr>
              <a:t>logo . . .</a:t>
            </a:r>
          </a:p>
          <a:p>
            <a:pPr>
              <a:lnSpc>
                <a:spcPts val="2200"/>
              </a:lnSpc>
              <a:spcBef>
                <a:spcPts val="300"/>
              </a:spcBef>
            </a:pPr>
            <a:endParaRPr lang="pt-BR" sz="800" dirty="0" smtClean="0">
              <a:solidFill>
                <a:schemeClr val="tx1"/>
              </a:solidFill>
            </a:endParaRPr>
          </a:p>
          <a:p>
            <a:pPr marL="342900" indent="-342900">
              <a:lnSpc>
                <a:spcPts val="2200"/>
              </a:lnSpc>
              <a:spcBef>
                <a:spcPts val="300"/>
              </a:spcBef>
              <a:buClr>
                <a:srgbClr val="FFFF00"/>
              </a:buClr>
              <a:buFont typeface="Arial" panose="020B0604020202020204" pitchFamily="34" charset="0"/>
              <a:buChar char="•"/>
            </a:pPr>
            <a:r>
              <a:rPr lang="pt-BR" sz="2400" dirty="0" smtClean="0">
                <a:solidFill>
                  <a:schemeClr val="tx1"/>
                </a:solidFill>
              </a:rPr>
              <a:t>Não há tese – assim como não há pesquisa – que não tenha uma ou mais teorias subjacentes, explícitas ou não. E é </a:t>
            </a:r>
            <a:r>
              <a:rPr lang="pt-BR" sz="2400" b="1" dirty="0" smtClean="0">
                <a:solidFill>
                  <a:schemeClr val="tx1"/>
                </a:solidFill>
              </a:rPr>
              <a:t>absolutamente necessário</a:t>
            </a:r>
            <a:r>
              <a:rPr lang="pt-BR" sz="2400" dirty="0" smtClean="0">
                <a:solidFill>
                  <a:schemeClr val="tx1"/>
                </a:solidFill>
              </a:rPr>
              <a:t> sempre explicitá-la(s). </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
        <p:nvSpPr>
          <p:cNvPr id="6" name="Chave esquerda 5"/>
          <p:cNvSpPr/>
          <p:nvPr/>
        </p:nvSpPr>
        <p:spPr>
          <a:xfrm>
            <a:off x="2699792" y="2186196"/>
            <a:ext cx="216024" cy="913244"/>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Chave esquerda 7"/>
          <p:cNvSpPr/>
          <p:nvPr/>
        </p:nvSpPr>
        <p:spPr>
          <a:xfrm>
            <a:off x="611560" y="3796660"/>
            <a:ext cx="216024" cy="576064"/>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r>
              <a:rPr lang="pt-BR" b="1" dirty="0" smtClean="0"/>
              <a:t>Um </a:t>
            </a:r>
            <a:r>
              <a:rPr lang="pt-BR" b="1" dirty="0"/>
              <a:t>rio e suas margens; entre a seca e a enchente; </a:t>
            </a:r>
            <a:r>
              <a:rPr lang="pt-BR" b="1" dirty="0" smtClean="0"/>
              <a:t>transbordamentos</a:t>
            </a:r>
          </a:p>
          <a:p>
            <a:endParaRPr lang="pt-BR" sz="800" dirty="0" smtClean="0">
              <a:solidFill>
                <a:schemeClr val="tx1"/>
              </a:solidFill>
            </a:endParaRPr>
          </a:p>
          <a:p>
            <a:endParaRPr lang="pt-BR" sz="800" dirty="0" smtClean="0">
              <a:solidFill>
                <a:schemeClr val="tx1"/>
              </a:solidFill>
            </a:endParaRPr>
          </a:p>
          <a:p>
            <a:endParaRPr lang="pt-BR" sz="800" dirty="0">
              <a:solidFill>
                <a:schemeClr val="tx1"/>
              </a:solidFill>
            </a:endParaRPr>
          </a:p>
          <a:p>
            <a:pPr marL="342900" indent="-342900">
              <a:lnSpc>
                <a:spcPts val="2000"/>
              </a:lnSpc>
              <a:spcBef>
                <a:spcPts val="0"/>
              </a:spcBef>
              <a:buClr>
                <a:srgbClr val="FFFF00"/>
              </a:buClr>
              <a:buFont typeface="Arial" panose="020B0604020202020204" pitchFamily="34" charset="0"/>
              <a:buChar char="•"/>
            </a:pPr>
            <a:r>
              <a:rPr lang="pt-BR" sz="2400" dirty="0" smtClean="0">
                <a:solidFill>
                  <a:schemeClr val="tx1"/>
                </a:solidFill>
              </a:rPr>
              <a:t>“Tese sulco” ou “Tese espraiamento”?</a:t>
            </a:r>
          </a:p>
          <a:p>
            <a:pPr>
              <a:lnSpc>
                <a:spcPts val="2000"/>
              </a:lnSpc>
              <a:spcBef>
                <a:spcPts val="0"/>
              </a:spcBef>
            </a:pPr>
            <a:r>
              <a:rPr lang="pt-BR" sz="2400" dirty="0">
                <a:solidFill>
                  <a:schemeClr val="tx1"/>
                </a:solidFill>
              </a:rPr>
              <a:t>o</a:t>
            </a:r>
            <a:r>
              <a:rPr lang="pt-BR" sz="2400" dirty="0" smtClean="0">
                <a:solidFill>
                  <a:schemeClr val="tx1"/>
                </a:solidFill>
              </a:rPr>
              <a:t>u ambos?</a:t>
            </a:r>
          </a:p>
          <a:p>
            <a:pPr>
              <a:lnSpc>
                <a:spcPts val="2000"/>
              </a:lnSpc>
              <a:spcBef>
                <a:spcPts val="0"/>
              </a:spcBef>
            </a:pPr>
            <a:endParaRPr lang="pt-BR" sz="800" dirty="0" smtClean="0">
              <a:solidFill>
                <a:schemeClr val="tx1"/>
              </a:solidFill>
            </a:endParaRPr>
          </a:p>
          <a:p>
            <a:pPr>
              <a:lnSpc>
                <a:spcPts val="2000"/>
              </a:lnSpc>
              <a:spcBef>
                <a:spcPts val="0"/>
              </a:spcBef>
            </a:pPr>
            <a:endParaRPr lang="pt-BR" sz="800" dirty="0">
              <a:solidFill>
                <a:schemeClr val="tx1"/>
              </a:solidFill>
            </a:endParaRPr>
          </a:p>
          <a:p>
            <a:pPr marL="342900" indent="-342900">
              <a:lnSpc>
                <a:spcPts val="2000"/>
              </a:lnSpc>
              <a:spcBef>
                <a:spcPts val="0"/>
              </a:spcBef>
              <a:buClr>
                <a:srgbClr val="FFFF00"/>
              </a:buClr>
              <a:buFont typeface="Arial" panose="020B0604020202020204" pitchFamily="34" charset="0"/>
              <a:buChar char="•"/>
            </a:pPr>
            <a:r>
              <a:rPr lang="pt-BR" sz="2400" dirty="0" smtClean="0">
                <a:solidFill>
                  <a:schemeClr val="tx1"/>
                </a:solidFill>
              </a:rPr>
              <a:t>Entre o “enxuto” e o “encharcado”</a:t>
            </a:r>
          </a:p>
          <a:p>
            <a:pPr>
              <a:lnSpc>
                <a:spcPts val="2000"/>
              </a:lnSpc>
              <a:spcBef>
                <a:spcPts val="0"/>
              </a:spcBef>
            </a:pPr>
            <a:r>
              <a:rPr lang="pt-BR" sz="2000" dirty="0" smtClean="0">
                <a:solidFill>
                  <a:schemeClr val="tx1">
                    <a:lumMod val="75000"/>
                  </a:schemeClr>
                </a:solidFill>
              </a:rPr>
              <a:t>no texto e nas abordagens/discussões</a:t>
            </a:r>
          </a:p>
          <a:p>
            <a:pPr>
              <a:lnSpc>
                <a:spcPts val="2000"/>
              </a:lnSpc>
              <a:spcBef>
                <a:spcPts val="0"/>
              </a:spcBef>
            </a:pPr>
            <a:r>
              <a:rPr lang="pt-BR" sz="2000" dirty="0">
                <a:solidFill>
                  <a:schemeClr val="tx1">
                    <a:lumMod val="75000"/>
                  </a:schemeClr>
                </a:solidFill>
              </a:rPr>
              <a:t>c</a:t>
            </a:r>
            <a:r>
              <a:rPr lang="pt-BR" sz="2000" dirty="0" smtClean="0">
                <a:solidFill>
                  <a:schemeClr val="tx1">
                    <a:lumMod val="75000"/>
                  </a:schemeClr>
                </a:solidFill>
              </a:rPr>
              <a:t>uidado com a literatice e o esnobismo</a:t>
            </a:r>
          </a:p>
          <a:p>
            <a:pPr>
              <a:lnSpc>
                <a:spcPts val="2000"/>
              </a:lnSpc>
              <a:spcBef>
                <a:spcPts val="0"/>
              </a:spcBef>
            </a:pPr>
            <a:endParaRPr lang="pt-BR" sz="800" dirty="0" smtClean="0">
              <a:solidFill>
                <a:schemeClr val="tx1"/>
              </a:solidFill>
            </a:endParaRPr>
          </a:p>
          <a:p>
            <a:pPr>
              <a:lnSpc>
                <a:spcPts val="2000"/>
              </a:lnSpc>
              <a:spcBef>
                <a:spcPts val="0"/>
              </a:spcBef>
            </a:pPr>
            <a:endParaRPr lang="pt-BR" sz="800" dirty="0" smtClean="0">
              <a:solidFill>
                <a:schemeClr val="tx1"/>
              </a:solidFill>
            </a:endParaRPr>
          </a:p>
          <a:p>
            <a:pPr marL="342900" indent="-342900">
              <a:lnSpc>
                <a:spcPts val="2000"/>
              </a:lnSpc>
              <a:spcBef>
                <a:spcPts val="0"/>
              </a:spcBef>
              <a:buClr>
                <a:srgbClr val="FFFF00"/>
              </a:buClr>
              <a:buFont typeface="Arial" panose="020B0604020202020204" pitchFamily="34" charset="0"/>
              <a:buChar char="•"/>
            </a:pPr>
            <a:r>
              <a:rPr lang="pt-BR" sz="2400" dirty="0" smtClean="0">
                <a:solidFill>
                  <a:schemeClr val="tx1"/>
                </a:solidFill>
              </a:rPr>
              <a:t>Transbordamentos: que são? onde</a:t>
            </a:r>
            <a:r>
              <a:rPr lang="pt-BR" sz="2400" dirty="0">
                <a:solidFill>
                  <a:schemeClr val="tx1"/>
                </a:solidFill>
              </a:rPr>
              <a:t>?</a:t>
            </a:r>
            <a:r>
              <a:rPr lang="pt-BR" sz="2400" dirty="0" smtClean="0">
                <a:solidFill>
                  <a:schemeClr val="tx1"/>
                </a:solidFill>
              </a:rPr>
              <a:t> quando? o quanto?</a:t>
            </a:r>
          </a:p>
          <a:p>
            <a:pPr>
              <a:lnSpc>
                <a:spcPts val="2000"/>
              </a:lnSpc>
              <a:spcBef>
                <a:spcPts val="0"/>
              </a:spcBef>
            </a:pPr>
            <a:r>
              <a:rPr lang="pt-BR" sz="2000" dirty="0" smtClean="0">
                <a:solidFill>
                  <a:schemeClr val="tx1">
                    <a:lumMod val="75000"/>
                  </a:schemeClr>
                </a:solidFill>
              </a:rPr>
              <a:t>cuidado com o eruditismo</a:t>
            </a:r>
            <a:endParaRPr lang="pt-BR" sz="2000" dirty="0">
              <a:solidFill>
                <a:schemeClr val="tx1">
                  <a:lumMod val="75000"/>
                </a:schemeClr>
              </a:solidFill>
            </a:endParaRPr>
          </a:p>
          <a:p>
            <a:pPr>
              <a:lnSpc>
                <a:spcPts val="2000"/>
              </a:lnSpc>
              <a:spcBef>
                <a:spcPts val="0"/>
              </a:spcBef>
            </a:pPr>
            <a:endParaRPr lang="pt-BR" sz="800" dirty="0" smtClean="0">
              <a:solidFill>
                <a:schemeClr val="tx1"/>
              </a:solidFill>
            </a:endParaRPr>
          </a:p>
          <a:p>
            <a:pPr>
              <a:lnSpc>
                <a:spcPts val="2000"/>
              </a:lnSpc>
              <a:spcBef>
                <a:spcPts val="0"/>
              </a:spcBef>
            </a:pPr>
            <a:endParaRPr lang="pt-BR" sz="800" dirty="0">
              <a:solidFill>
                <a:schemeClr val="tx1"/>
              </a:solidFill>
            </a:endParaRPr>
          </a:p>
          <a:p>
            <a:pPr>
              <a:lnSpc>
                <a:spcPts val="2000"/>
              </a:lnSpc>
              <a:spcBef>
                <a:spcPts val="600"/>
              </a:spcBef>
            </a:pP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r>
              <a:rPr lang="pt-BR" b="1" dirty="0" smtClean="0">
                <a:solidFill>
                  <a:schemeClr val="tx1"/>
                </a:solidFill>
              </a:rPr>
              <a:t>Pontos de partida e dicas</a:t>
            </a:r>
          </a:p>
          <a:p>
            <a:endParaRPr lang="pt-BR" sz="800" dirty="0">
              <a:solidFill>
                <a:schemeClr val="tx1"/>
              </a:solidFill>
            </a:endParaRPr>
          </a:p>
          <a:p>
            <a:pPr>
              <a:lnSpc>
                <a:spcPts val="2000"/>
              </a:lnSpc>
              <a:spcBef>
                <a:spcPts val="1200"/>
              </a:spcBef>
            </a:pPr>
            <a:r>
              <a:rPr lang="pt-BR" sz="2400" dirty="0" smtClean="0">
                <a:solidFill>
                  <a:schemeClr val="tx1"/>
                </a:solidFill>
              </a:rPr>
              <a:t>- Começar pelo título?</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Esboçar um esquema geral e tomá-lo como bússola, mas sempre aberto a “correções de rota”; se for preciso, rejeitar o esquema.</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Não esperar por “momentos de inspiração”.</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Evitar sempre o “deixar para amanhã”.</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Tudo dá trabalho, tudo é difícil, tudo toma tempo.</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À medida que vai escrevendo, colocar as referências de modo completo.</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Anotar </a:t>
            </a:r>
            <a:r>
              <a:rPr lang="pt-BR" sz="2400" dirty="0">
                <a:solidFill>
                  <a:schemeClr val="tx1"/>
                </a:solidFill>
              </a:rPr>
              <a:t>anotar tudo </a:t>
            </a:r>
            <a:r>
              <a:rPr lang="pt-BR" sz="2400" dirty="0" smtClean="0">
                <a:solidFill>
                  <a:schemeClr val="tx1"/>
                </a:solidFill>
              </a:rPr>
              <a:t>o que </a:t>
            </a:r>
            <a:r>
              <a:rPr lang="pt-BR" sz="2400" dirty="0">
                <a:solidFill>
                  <a:schemeClr val="tx1"/>
                </a:solidFill>
              </a:rPr>
              <a:t>vem à cabeça; anotar as sugestões do orientador e de terceiros; anotar sempre!</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Não </a:t>
            </a:r>
            <a:r>
              <a:rPr lang="pt-BR" sz="2400" dirty="0">
                <a:solidFill>
                  <a:schemeClr val="tx1"/>
                </a:solidFill>
              </a:rPr>
              <a:t>desprezar trechos já escritos mas que não serão incorporados. Criar uma pasta de “rejeitos”; eles poderão ser úteis no futuro, </a:t>
            </a:r>
            <a:r>
              <a:rPr lang="pt-BR" sz="2400" dirty="0" smtClean="0">
                <a:solidFill>
                  <a:schemeClr val="tx1"/>
                </a:solidFill>
              </a:rPr>
              <a:t>ou </a:t>
            </a:r>
            <a:r>
              <a:rPr lang="pt-BR" sz="2400" dirty="0">
                <a:solidFill>
                  <a:schemeClr val="tx1"/>
                </a:solidFill>
              </a:rPr>
              <a:t>para a versão final da Tese </a:t>
            </a:r>
            <a:r>
              <a:rPr lang="pt-BR" sz="2400" dirty="0" smtClean="0">
                <a:solidFill>
                  <a:schemeClr val="tx1"/>
                </a:solidFill>
              </a:rPr>
              <a:t>ou </a:t>
            </a:r>
            <a:r>
              <a:rPr lang="pt-BR" sz="2400" dirty="0">
                <a:solidFill>
                  <a:schemeClr val="tx1"/>
                </a:solidFill>
              </a:rPr>
              <a:t>para outras publicações</a:t>
            </a:r>
            <a:r>
              <a:rPr lang="pt-BR" sz="2400" dirty="0" smtClean="0">
                <a:solidFill>
                  <a:schemeClr val="tx1"/>
                </a:solidFill>
              </a:rPr>
              <a:t>. </a:t>
            </a:r>
            <a:r>
              <a:rPr lang="pt-BR" sz="1800" dirty="0" smtClean="0">
                <a:solidFill>
                  <a:schemeClr val="tx1">
                    <a:lumMod val="75000"/>
                  </a:schemeClr>
                </a:solidFill>
              </a:rPr>
              <a:t>(Lavoisier)</a:t>
            </a:r>
            <a:endParaRPr lang="pt-BR" sz="2400" dirty="0" smtClean="0">
              <a:solidFill>
                <a:schemeClr val="tx1">
                  <a:lumMod val="75000"/>
                </a:schemeClr>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08720"/>
            <a:ext cx="8928992" cy="5616624"/>
          </a:xfrm>
        </p:spPr>
        <p:txBody>
          <a:bodyPr>
            <a:normAutofit lnSpcReduction="10000"/>
          </a:bodyPr>
          <a:lstStyle/>
          <a:p>
            <a:r>
              <a:rPr lang="pt-BR" b="1" dirty="0" smtClean="0">
                <a:solidFill>
                  <a:schemeClr val="tx1"/>
                </a:solidFill>
              </a:rPr>
              <a:t>Precauções genéricas</a:t>
            </a:r>
          </a:p>
          <a:p>
            <a:endParaRPr lang="pt-BR" sz="800" dirty="0">
              <a:solidFill>
                <a:schemeClr val="tx1"/>
              </a:solidFill>
            </a:endParaRPr>
          </a:p>
          <a:p>
            <a:pPr>
              <a:lnSpc>
                <a:spcPts val="2000"/>
              </a:lnSpc>
              <a:spcBef>
                <a:spcPts val="1200"/>
              </a:spcBef>
            </a:pPr>
            <a:r>
              <a:rPr lang="pt-BR" sz="2400" dirty="0" smtClean="0">
                <a:solidFill>
                  <a:schemeClr val="tx1"/>
                </a:solidFill>
              </a:rPr>
              <a:t>O quanto antes, deixar claro qual é a tese principal da </a:t>
            </a:r>
            <a:r>
              <a:rPr lang="pt-BR" sz="2400" i="1" dirty="0" smtClean="0">
                <a:solidFill>
                  <a:schemeClr val="tx1"/>
                </a:solidFill>
              </a:rPr>
              <a:t>Tese.</a:t>
            </a:r>
          </a:p>
          <a:p>
            <a:pPr>
              <a:lnSpc>
                <a:spcPts val="2000"/>
              </a:lnSpc>
              <a:spcBef>
                <a:spcPts val="1200"/>
              </a:spcBef>
            </a:pPr>
            <a:r>
              <a:rPr lang="pt-BR" sz="2400" dirty="0" smtClean="0">
                <a:solidFill>
                  <a:schemeClr val="tx1"/>
                </a:solidFill>
              </a:rPr>
              <a:t>Estar sempre atento para a questão do “quem fala?”. </a:t>
            </a:r>
            <a:r>
              <a:rPr lang="pt-BR" sz="2400" i="1" dirty="0" smtClean="0">
                <a:solidFill>
                  <a:schemeClr val="tx1"/>
                </a:solidFill>
              </a:rPr>
              <a:t>Eu</a:t>
            </a:r>
            <a:r>
              <a:rPr lang="pt-BR" sz="2400" dirty="0" smtClean="0">
                <a:solidFill>
                  <a:schemeClr val="tx1"/>
                </a:solidFill>
              </a:rPr>
              <a:t> é diferente de </a:t>
            </a:r>
            <a:r>
              <a:rPr lang="pt-BR" sz="2400" i="1" dirty="0" smtClean="0">
                <a:solidFill>
                  <a:schemeClr val="tx1"/>
                </a:solidFill>
              </a:rPr>
              <a:t>minha bibliografia</a:t>
            </a:r>
            <a:r>
              <a:rPr lang="pt-BR" sz="2400" dirty="0" smtClean="0">
                <a:solidFill>
                  <a:schemeClr val="tx1"/>
                </a:solidFill>
              </a:rPr>
              <a:t>, de </a:t>
            </a:r>
            <a:r>
              <a:rPr lang="pt-BR" sz="2400" i="1" dirty="0" smtClean="0">
                <a:solidFill>
                  <a:schemeClr val="tx1"/>
                </a:solidFill>
              </a:rPr>
              <a:t>meu leitor</a:t>
            </a:r>
            <a:r>
              <a:rPr lang="pt-BR" sz="2400" dirty="0" smtClean="0">
                <a:solidFill>
                  <a:schemeClr val="tx1"/>
                </a:solidFill>
              </a:rPr>
              <a:t>, de </a:t>
            </a:r>
            <a:r>
              <a:rPr lang="pt-BR" sz="2400" i="1" dirty="0" smtClean="0">
                <a:solidFill>
                  <a:schemeClr val="tx1"/>
                </a:solidFill>
              </a:rPr>
              <a:t>meus dados empíricos</a:t>
            </a:r>
            <a:r>
              <a:rPr lang="pt-BR" sz="2400" dirty="0" smtClean="0">
                <a:solidFill>
                  <a:schemeClr val="tx1"/>
                </a:solidFill>
              </a:rPr>
              <a:t>, de </a:t>
            </a:r>
            <a:r>
              <a:rPr lang="pt-BR" sz="2400" i="1" dirty="0" smtClean="0">
                <a:solidFill>
                  <a:schemeClr val="tx1"/>
                </a:solidFill>
              </a:rPr>
              <a:t>meu orientador</a:t>
            </a:r>
            <a:r>
              <a:rPr lang="pt-BR" sz="2400" dirty="0" smtClean="0">
                <a:solidFill>
                  <a:schemeClr val="tx1"/>
                </a:solidFill>
              </a:rPr>
              <a:t> etc. Assim, nunca assumir a autoria daquilo de que não se é autor e, principalmente, daquilo com o que não se concorda. Fora isso, </a:t>
            </a:r>
            <a:r>
              <a:rPr lang="pt-BR" sz="2400" i="1" dirty="0" smtClean="0">
                <a:solidFill>
                  <a:schemeClr val="tx1"/>
                </a:solidFill>
              </a:rPr>
              <a:t>sempre</a:t>
            </a:r>
            <a:r>
              <a:rPr lang="pt-BR" sz="2400" dirty="0" smtClean="0">
                <a:solidFill>
                  <a:schemeClr val="tx1"/>
                </a:solidFill>
              </a:rPr>
              <a:t> assumir a autoria!</a:t>
            </a:r>
            <a:endParaRPr lang="pt-BR" sz="2400" dirty="0">
              <a:solidFill>
                <a:schemeClr val="tx1"/>
              </a:solidFill>
            </a:endParaRPr>
          </a:p>
          <a:p>
            <a:pPr>
              <a:lnSpc>
                <a:spcPts val="2000"/>
              </a:lnSpc>
              <a:spcBef>
                <a:spcPts val="1200"/>
              </a:spcBef>
            </a:pPr>
            <a:r>
              <a:rPr lang="pt-BR" sz="2400" dirty="0" smtClean="0">
                <a:solidFill>
                  <a:schemeClr val="tx1"/>
                </a:solidFill>
              </a:rPr>
              <a:t>Tudo o que chamamos de </a:t>
            </a:r>
            <a:r>
              <a:rPr lang="pt-BR" sz="2400" i="1" dirty="0" smtClean="0">
                <a:solidFill>
                  <a:schemeClr val="tx1"/>
                </a:solidFill>
              </a:rPr>
              <a:t>realidade</a:t>
            </a:r>
            <a:r>
              <a:rPr lang="pt-BR" sz="2400" dirty="0" smtClean="0">
                <a:solidFill>
                  <a:schemeClr val="tx1"/>
                </a:solidFill>
              </a:rPr>
              <a:t> resulta da combinação entre uma </a:t>
            </a:r>
            <a:r>
              <a:rPr lang="pt-BR" sz="2400" i="1" dirty="0" smtClean="0">
                <a:solidFill>
                  <a:schemeClr val="tx1"/>
                </a:solidFill>
              </a:rPr>
              <a:t>materialidade externa </a:t>
            </a:r>
            <a:r>
              <a:rPr lang="pt-BR" sz="2400" dirty="0" smtClean="0">
                <a:solidFill>
                  <a:schemeClr val="tx1"/>
                </a:solidFill>
              </a:rPr>
              <a:t>e os </a:t>
            </a:r>
            <a:r>
              <a:rPr lang="pt-BR" sz="2400" i="1" dirty="0" smtClean="0">
                <a:solidFill>
                  <a:schemeClr val="tx1"/>
                </a:solidFill>
              </a:rPr>
              <a:t>sentidos</a:t>
            </a:r>
            <a:r>
              <a:rPr lang="pt-BR" sz="2400" dirty="0" smtClean="0">
                <a:solidFill>
                  <a:schemeClr val="tx1"/>
                </a:solidFill>
              </a:rPr>
              <a:t> e </a:t>
            </a:r>
            <a:r>
              <a:rPr lang="pt-BR" sz="2400" i="1" dirty="0" smtClean="0">
                <a:solidFill>
                  <a:schemeClr val="tx1"/>
                </a:solidFill>
              </a:rPr>
              <a:t>representações</a:t>
            </a:r>
            <a:r>
              <a:rPr lang="pt-BR" sz="2400" dirty="0" smtClean="0">
                <a:solidFill>
                  <a:schemeClr val="tx1"/>
                </a:solidFill>
              </a:rPr>
              <a:t> que conferimos a tal materialidade. E os sentidos e as representações são sempre produzidos na combinação entre a memória e um intrincado e imenso conjunto de símbolos e códigos que aprendemos pela educação; eles compõem a cultura na qual estamos imersos. Por que isso é importante?</a:t>
            </a:r>
          </a:p>
          <a:p>
            <a:pPr>
              <a:lnSpc>
                <a:spcPts val="2000"/>
              </a:lnSpc>
              <a:spcBef>
                <a:spcPts val="1200"/>
              </a:spcBef>
            </a:pPr>
            <a:r>
              <a:rPr lang="pt-BR" sz="2400" dirty="0" smtClean="0">
                <a:solidFill>
                  <a:schemeClr val="tx1"/>
                </a:solidFill>
              </a:rPr>
              <a:t>Porque tais códigos se organizam segundo uma “gramática profunda”, cuja emersão se faz pela linguagem que, por sua vez, vem “à tona” na forma de um discurso cujo conjunto de normas, regras gramaticais</a:t>
            </a:r>
            <a:r>
              <a:rPr lang="pt-BR" sz="2400" dirty="0">
                <a:solidFill>
                  <a:schemeClr val="tx1"/>
                </a:solidFill>
              </a:rPr>
              <a:t> </a:t>
            </a:r>
            <a:r>
              <a:rPr lang="pt-BR" sz="2400" dirty="0" smtClean="0">
                <a:solidFill>
                  <a:schemeClr val="tx1"/>
                </a:solidFill>
              </a:rPr>
              <a:t>e princípios enunciativos obedecem a uma ordem. </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endParaRPr lang="pt-BR" sz="1000" dirty="0" smtClean="0">
              <a:solidFill>
                <a:schemeClr val="tx1"/>
              </a:solidFill>
            </a:endParaRPr>
          </a:p>
          <a:p>
            <a:pPr algn="l"/>
            <a:r>
              <a:rPr lang="pt-BR" sz="2800" b="1" dirty="0" smtClean="0"/>
              <a:t>Programa: </a:t>
            </a:r>
          </a:p>
          <a:p>
            <a:pPr algn="l"/>
            <a:endParaRPr lang="pt-BR" sz="1000" dirty="0"/>
          </a:p>
          <a:p>
            <a:pPr marL="342900" indent="-342900" algn="l">
              <a:lnSpc>
                <a:spcPts val="2400"/>
              </a:lnSpc>
              <a:spcBef>
                <a:spcPts val="1200"/>
              </a:spcBef>
              <a:buClr>
                <a:srgbClr val="FFFF00"/>
              </a:buClr>
              <a:buFont typeface="Wingdings" panose="05000000000000000000" pitchFamily="2" charset="2"/>
              <a:buChar char="ü"/>
            </a:pPr>
            <a:r>
              <a:rPr lang="pt-BR" sz="2000" dirty="0" smtClean="0"/>
              <a:t>Dissertação </a:t>
            </a:r>
            <a:r>
              <a:rPr lang="pt-BR" sz="2000" dirty="0"/>
              <a:t>de Mestrado e Tese de Doutorado em Educação: diferenças, modalidades, formatos, abrangências, focos. </a:t>
            </a:r>
          </a:p>
          <a:p>
            <a:pPr marL="342900" indent="-342900" algn="l">
              <a:lnSpc>
                <a:spcPts val="2400"/>
              </a:lnSpc>
              <a:spcBef>
                <a:spcPts val="1200"/>
              </a:spcBef>
              <a:buClr>
                <a:srgbClr val="FFFF00"/>
              </a:buClr>
              <a:buFont typeface="Wingdings" panose="05000000000000000000" pitchFamily="2" charset="2"/>
              <a:buChar char="ü"/>
            </a:pPr>
            <a:r>
              <a:rPr lang="pt-BR" sz="2000" dirty="0" smtClean="0"/>
              <a:t>Análise </a:t>
            </a:r>
            <a:r>
              <a:rPr lang="pt-BR" sz="2000" dirty="0"/>
              <a:t>crítica de </a:t>
            </a:r>
            <a:r>
              <a:rPr lang="pt-BR" sz="2000" i="1" dirty="0"/>
              <a:t>A ordem das disciplinas</a:t>
            </a:r>
            <a:r>
              <a:rPr lang="pt-BR" sz="2000" dirty="0"/>
              <a:t>: um rio e suas margens; </a:t>
            </a:r>
            <a:r>
              <a:rPr lang="pt-BR" sz="2000" dirty="0" smtClean="0"/>
              <a:t>entre a seca e a enchente; transbordamentos</a:t>
            </a:r>
            <a:r>
              <a:rPr lang="pt-BR" sz="2000" dirty="0"/>
              <a:t>.</a:t>
            </a:r>
          </a:p>
          <a:p>
            <a:pPr marL="342900" indent="-342900" algn="l">
              <a:lnSpc>
                <a:spcPts val="2400"/>
              </a:lnSpc>
              <a:spcBef>
                <a:spcPts val="1200"/>
              </a:spcBef>
              <a:buClr>
                <a:srgbClr val="FFFF00"/>
              </a:buClr>
              <a:buFont typeface="Wingdings" panose="05000000000000000000" pitchFamily="2" charset="2"/>
              <a:buChar char="ü"/>
            </a:pPr>
            <a:r>
              <a:rPr lang="pt-BR" sz="2000" dirty="0" smtClean="0"/>
              <a:t>O </a:t>
            </a:r>
            <a:r>
              <a:rPr lang="pt-BR" sz="2000" dirty="0"/>
              <a:t>movimento pela interdisciplinaridade no Brasil: transposição cultural e pedagógica, limites.</a:t>
            </a:r>
          </a:p>
          <a:p>
            <a:pPr marL="342900" indent="-342900" algn="l">
              <a:lnSpc>
                <a:spcPts val="2400"/>
              </a:lnSpc>
              <a:spcBef>
                <a:spcPts val="1200"/>
              </a:spcBef>
              <a:buClr>
                <a:srgbClr val="FFFF00"/>
              </a:buClr>
              <a:buFont typeface="Wingdings" panose="05000000000000000000" pitchFamily="2" charset="2"/>
              <a:buChar char="ü"/>
            </a:pPr>
            <a:r>
              <a:rPr lang="pt-BR" sz="2000" dirty="0" smtClean="0"/>
              <a:t>Genealogia </a:t>
            </a:r>
            <a:r>
              <a:rPr lang="pt-BR" sz="2000" dirty="0"/>
              <a:t>da disciplinaridade.</a:t>
            </a:r>
          </a:p>
          <a:p>
            <a:pPr marL="342900" indent="-342900" algn="l">
              <a:lnSpc>
                <a:spcPts val="2400"/>
              </a:lnSpc>
              <a:spcBef>
                <a:spcPts val="1200"/>
              </a:spcBef>
              <a:buClr>
                <a:srgbClr val="FFFF00"/>
              </a:buClr>
              <a:buFont typeface="Wingdings" panose="05000000000000000000" pitchFamily="2" charset="2"/>
              <a:buChar char="ü"/>
            </a:pPr>
            <a:r>
              <a:rPr lang="pt-BR" sz="2000" dirty="0" smtClean="0"/>
              <a:t>Escola </a:t>
            </a:r>
            <a:r>
              <a:rPr lang="pt-BR" sz="2000" dirty="0"/>
              <a:t>moderna; sujeito.</a:t>
            </a:r>
          </a:p>
          <a:p>
            <a:pPr marL="342900" indent="-342900" algn="l">
              <a:lnSpc>
                <a:spcPts val="2400"/>
              </a:lnSpc>
              <a:spcBef>
                <a:spcPts val="1200"/>
              </a:spcBef>
              <a:buClr>
                <a:srgbClr val="FFFF00"/>
              </a:buClr>
              <a:buFont typeface="Wingdings" panose="05000000000000000000" pitchFamily="2" charset="2"/>
              <a:buChar char="ü"/>
            </a:pPr>
            <a:r>
              <a:rPr lang="pt-BR" sz="2000" dirty="0" smtClean="0"/>
              <a:t>Disciplina</a:t>
            </a:r>
            <a:r>
              <a:rPr lang="pt-BR" sz="2000" dirty="0"/>
              <a:t>, controle (para além do lugar-comum). Dispositivos de segurança.</a:t>
            </a:r>
          </a:p>
          <a:p>
            <a:endParaRPr lang="pt-BR"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lnSpcReduction="10000"/>
          </a:bodyPr>
          <a:lstStyle/>
          <a:p>
            <a:r>
              <a:rPr lang="pt-BR" b="1" dirty="0" smtClean="0">
                <a:solidFill>
                  <a:schemeClr val="tx1"/>
                </a:solidFill>
              </a:rPr>
              <a:t>Fontes, citações e rodapés</a:t>
            </a:r>
          </a:p>
          <a:p>
            <a:pPr>
              <a:lnSpc>
                <a:spcPts val="2200"/>
              </a:lnSpc>
              <a:spcBef>
                <a:spcPts val="600"/>
              </a:spcBef>
            </a:pPr>
            <a:endParaRPr lang="pt-BR" sz="800" dirty="0">
              <a:solidFill>
                <a:schemeClr val="tx1"/>
              </a:solidFill>
            </a:endParaRPr>
          </a:p>
          <a:p>
            <a:pPr algn="l">
              <a:lnSpc>
                <a:spcPts val="2200"/>
              </a:lnSpc>
              <a:spcBef>
                <a:spcPts val="600"/>
              </a:spcBef>
            </a:pPr>
            <a:r>
              <a:rPr lang="pt-BR" sz="2400" dirty="0" smtClean="0">
                <a:solidFill>
                  <a:schemeClr val="tx1"/>
                </a:solidFill>
              </a:rPr>
              <a:t>	</a:t>
            </a:r>
            <a:r>
              <a:rPr lang="pt-BR" sz="2400" b="1" dirty="0" smtClean="0">
                <a:solidFill>
                  <a:schemeClr val="tx1"/>
                </a:solidFill>
              </a:rPr>
              <a:t>fontes:</a:t>
            </a:r>
            <a:r>
              <a:rPr lang="pt-BR" sz="2400" dirty="0" smtClean="0">
                <a:solidFill>
                  <a:schemeClr val="tx1"/>
                </a:solidFill>
              </a:rPr>
              <a:t>			- primárias</a:t>
            </a:r>
          </a:p>
          <a:p>
            <a:pPr algn="l">
              <a:lnSpc>
                <a:spcPts val="2200"/>
              </a:lnSpc>
              <a:spcBef>
                <a:spcPts val="600"/>
              </a:spcBef>
            </a:pPr>
            <a:r>
              <a:rPr lang="pt-BR" sz="2400" dirty="0" smtClean="0">
                <a:solidFill>
                  <a:schemeClr val="tx1"/>
                </a:solidFill>
              </a:rPr>
              <a:t>				- secundárias  –  literatura crítica </a:t>
            </a:r>
          </a:p>
          <a:p>
            <a:pPr algn="l">
              <a:lnSpc>
                <a:spcPts val="2200"/>
              </a:lnSpc>
              <a:spcBef>
                <a:spcPts val="600"/>
              </a:spcBef>
            </a:pPr>
            <a:endParaRPr lang="pt-BR" sz="800" dirty="0">
              <a:solidFill>
                <a:schemeClr val="tx1"/>
              </a:solidFill>
            </a:endParaRPr>
          </a:p>
          <a:p>
            <a:pPr algn="l">
              <a:lnSpc>
                <a:spcPts val="2200"/>
              </a:lnSpc>
              <a:spcBef>
                <a:spcPts val="600"/>
              </a:spcBef>
            </a:pPr>
            <a:r>
              <a:rPr lang="pt-BR" sz="2400" dirty="0" smtClean="0">
                <a:solidFill>
                  <a:schemeClr val="tx1"/>
                </a:solidFill>
              </a:rPr>
              <a:t>				- primeira mão</a:t>
            </a:r>
          </a:p>
          <a:p>
            <a:pPr algn="l">
              <a:lnSpc>
                <a:spcPts val="2200"/>
              </a:lnSpc>
              <a:spcBef>
                <a:spcPts val="600"/>
              </a:spcBef>
            </a:pPr>
            <a:r>
              <a:rPr lang="pt-BR" sz="2400" dirty="0" smtClean="0">
                <a:solidFill>
                  <a:schemeClr val="tx1"/>
                </a:solidFill>
              </a:rPr>
              <a:t>				- segunda mão  –  </a:t>
            </a:r>
            <a:r>
              <a:rPr lang="pt-BR" sz="2400" i="1" dirty="0" smtClean="0">
                <a:solidFill>
                  <a:schemeClr val="tx1"/>
                </a:solidFill>
              </a:rPr>
              <a:t>apud</a:t>
            </a:r>
            <a:r>
              <a:rPr lang="pt-BR" sz="2400" dirty="0" smtClean="0">
                <a:solidFill>
                  <a:schemeClr val="tx1"/>
                </a:solidFill>
              </a:rPr>
              <a:t> </a:t>
            </a:r>
          </a:p>
          <a:p>
            <a:pPr algn="l">
              <a:lnSpc>
                <a:spcPts val="2200"/>
              </a:lnSpc>
              <a:spcBef>
                <a:spcPts val="600"/>
              </a:spcBef>
            </a:pPr>
            <a:endParaRPr lang="pt-BR" sz="800" dirty="0" smtClean="0">
              <a:solidFill>
                <a:schemeClr val="tx1"/>
              </a:solidFill>
            </a:endParaRPr>
          </a:p>
          <a:p>
            <a:pPr algn="l">
              <a:lnSpc>
                <a:spcPts val="2200"/>
              </a:lnSpc>
              <a:spcBef>
                <a:spcPts val="600"/>
              </a:spcBef>
            </a:pPr>
            <a:r>
              <a:rPr lang="pt-BR" sz="2400" dirty="0" smtClean="0">
                <a:solidFill>
                  <a:schemeClr val="tx1"/>
                </a:solidFill>
              </a:rPr>
              <a:t>	</a:t>
            </a:r>
            <a:r>
              <a:rPr lang="pt-BR" sz="2400" b="1" dirty="0" smtClean="0">
                <a:solidFill>
                  <a:schemeClr val="tx1"/>
                </a:solidFill>
              </a:rPr>
              <a:t>citações:</a:t>
            </a:r>
            <a:r>
              <a:rPr lang="pt-BR" sz="2400" dirty="0" smtClean="0">
                <a:solidFill>
                  <a:schemeClr val="tx1"/>
                </a:solidFill>
              </a:rPr>
              <a:t>		- diretas, literais, ou </a:t>
            </a:r>
            <a:r>
              <a:rPr lang="pt-BR" sz="2400" i="1" dirty="0" smtClean="0">
                <a:solidFill>
                  <a:schemeClr val="tx1"/>
                </a:solidFill>
              </a:rPr>
              <a:t>ipsis </a:t>
            </a:r>
            <a:r>
              <a:rPr lang="pt-BR" sz="2400" i="1" dirty="0" err="1" smtClean="0">
                <a:solidFill>
                  <a:schemeClr val="tx1"/>
                </a:solidFill>
              </a:rPr>
              <a:t>littĕris</a:t>
            </a:r>
            <a:endParaRPr lang="pt-BR" sz="2400" i="1" dirty="0" smtClean="0">
              <a:solidFill>
                <a:schemeClr val="tx1"/>
              </a:solidFill>
            </a:endParaRPr>
          </a:p>
          <a:p>
            <a:pPr algn="l">
              <a:lnSpc>
                <a:spcPts val="2200"/>
              </a:lnSpc>
              <a:spcBef>
                <a:spcPts val="600"/>
              </a:spcBef>
            </a:pPr>
            <a:r>
              <a:rPr lang="pt-BR" sz="2400" dirty="0">
                <a:solidFill>
                  <a:schemeClr val="tx1"/>
                </a:solidFill>
              </a:rPr>
              <a:t>	</a:t>
            </a:r>
            <a:r>
              <a:rPr lang="pt-BR" sz="2400" dirty="0" smtClean="0">
                <a:solidFill>
                  <a:schemeClr val="tx1"/>
                </a:solidFill>
              </a:rPr>
              <a:t>			- indiretas ou comentadas</a:t>
            </a:r>
          </a:p>
          <a:p>
            <a:pPr algn="l">
              <a:lnSpc>
                <a:spcPts val="2200"/>
              </a:lnSpc>
              <a:spcBef>
                <a:spcPts val="600"/>
              </a:spcBef>
            </a:pPr>
            <a:endParaRPr lang="pt-BR" sz="1000" dirty="0">
              <a:solidFill>
                <a:schemeClr val="tx1"/>
              </a:solidFill>
            </a:endParaRPr>
          </a:p>
          <a:p>
            <a:pPr algn="l">
              <a:lnSpc>
                <a:spcPts val="2200"/>
              </a:lnSpc>
              <a:spcBef>
                <a:spcPts val="600"/>
              </a:spcBef>
            </a:pPr>
            <a:r>
              <a:rPr lang="pt-BR" sz="2400" dirty="0" smtClean="0">
                <a:solidFill>
                  <a:schemeClr val="tx1"/>
                </a:solidFill>
              </a:rPr>
              <a:t>	</a:t>
            </a:r>
            <a:r>
              <a:rPr lang="pt-BR" sz="2400" b="1" dirty="0" smtClean="0">
                <a:solidFill>
                  <a:schemeClr val="tx1"/>
                </a:solidFill>
              </a:rPr>
              <a:t>rodapés:	- </a:t>
            </a:r>
            <a:r>
              <a:rPr lang="pt-BR" sz="2400" dirty="0" smtClean="0">
                <a:solidFill>
                  <a:schemeClr val="tx1"/>
                </a:solidFill>
              </a:rPr>
              <a:t>pequenas explicações, dicas e sugestões</a:t>
            </a:r>
          </a:p>
          <a:p>
            <a:pPr algn="l">
              <a:lnSpc>
                <a:spcPts val="1800"/>
              </a:lnSpc>
              <a:spcBef>
                <a:spcPts val="600"/>
              </a:spcBef>
            </a:pPr>
            <a:r>
              <a:rPr lang="pt-BR" sz="2400" dirty="0">
                <a:solidFill>
                  <a:schemeClr val="tx1"/>
                </a:solidFill>
              </a:rPr>
              <a:t>	</a:t>
            </a:r>
            <a:r>
              <a:rPr lang="pt-BR" sz="2400" dirty="0" smtClean="0">
                <a:solidFill>
                  <a:schemeClr val="tx1"/>
                </a:solidFill>
              </a:rPr>
              <a:t>		- cuidar para não adquirirem “vida própria”, 			  	  constituindo um segundo documento</a:t>
            </a:r>
          </a:p>
          <a:p>
            <a:pPr algn="l">
              <a:lnSpc>
                <a:spcPts val="1800"/>
              </a:lnSpc>
              <a:spcBef>
                <a:spcPts val="600"/>
              </a:spcBef>
            </a:pPr>
            <a:r>
              <a:rPr lang="pt-BR" sz="2000" dirty="0" smtClean="0">
                <a:solidFill>
                  <a:schemeClr val="tx1"/>
                </a:solidFill>
              </a:rPr>
              <a:t>						</a:t>
            </a:r>
            <a:r>
              <a:rPr lang="pt-BR" sz="2000" dirty="0" smtClean="0">
                <a:solidFill>
                  <a:schemeClr val="tx1">
                    <a:lumMod val="75000"/>
                  </a:schemeClr>
                </a:solidFill>
              </a:rPr>
              <a:t>(ver Umberto Eco, p. 161)</a:t>
            </a:r>
            <a:endParaRPr lang="pt-BR" sz="2000" dirty="0">
              <a:solidFill>
                <a:schemeClr val="tx1">
                  <a:lumMod val="75000"/>
                </a:schemeClr>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
        <p:nvSpPr>
          <p:cNvPr id="4" name="Chave esquerda 3"/>
          <p:cNvSpPr/>
          <p:nvPr/>
        </p:nvSpPr>
        <p:spPr>
          <a:xfrm>
            <a:off x="3419872" y="2955424"/>
            <a:ext cx="216024" cy="792088"/>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Chave esquerda 7"/>
          <p:cNvSpPr/>
          <p:nvPr/>
        </p:nvSpPr>
        <p:spPr>
          <a:xfrm>
            <a:off x="3405014" y="1916832"/>
            <a:ext cx="216024" cy="792088"/>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836712"/>
            <a:ext cx="8928992" cy="5462487"/>
          </a:xfrm>
        </p:spPr>
        <p:txBody>
          <a:bodyPr/>
          <a:lstStyle/>
          <a:p>
            <a:r>
              <a:rPr lang="pt-BR" b="1" dirty="0" smtClean="0">
                <a:solidFill>
                  <a:schemeClr val="tx1"/>
                </a:solidFill>
              </a:rPr>
              <a:t>Armadilhas</a:t>
            </a:r>
            <a:endParaRPr lang="pt-BR" sz="800" dirty="0">
              <a:solidFill>
                <a:schemeClr val="tx1"/>
              </a:solidFill>
            </a:endParaRPr>
          </a:p>
          <a:p>
            <a:endParaRPr lang="pt-BR" sz="800" dirty="0" smtClean="0">
              <a:solidFill>
                <a:schemeClr val="tx1"/>
              </a:solidFill>
            </a:endParaRPr>
          </a:p>
          <a:p>
            <a:endParaRPr lang="pt-BR" sz="800" dirty="0" smtClean="0">
              <a:solidFill>
                <a:schemeClr val="tx1"/>
              </a:solidFill>
            </a:endParaRP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Quem fala? Quem disse?</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Não citar as fontes para conhecimentos triviais.</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Evitar tanto a falsa modéstia quanto a arrogância.</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Manter a coerência interna é mais importante do que seguir as normas externas.</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O tempo é nosso inimigo.</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Trate bem seu equipamento </a:t>
            </a:r>
            <a:r>
              <a:rPr lang="pt-BR" sz="2000" dirty="0" smtClean="0">
                <a:solidFill>
                  <a:schemeClr val="tx1">
                    <a:lumMod val="75000"/>
                  </a:schemeClr>
                </a:solidFill>
              </a:rPr>
              <a:t>(textos, computador, anotações).</a:t>
            </a:r>
            <a:endParaRPr lang="pt-BR" sz="2000" dirty="0">
              <a:solidFill>
                <a:schemeClr val="tx1">
                  <a:lumMod val="75000"/>
                </a:schemeClr>
              </a:solidFill>
            </a:endParaRP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Na dúvida, não ultrapasse, seja sóbrio, temperado e contido. Afinal, quase sempre, </a:t>
            </a:r>
            <a:r>
              <a:rPr lang="pt-BR" sz="2400" b="1" dirty="0" smtClean="0">
                <a:solidFill>
                  <a:schemeClr val="tx1"/>
                </a:solidFill>
              </a:rPr>
              <a:t>o menos é mais</a:t>
            </a:r>
            <a:r>
              <a:rPr lang="pt-BR" sz="2400" dirty="0" smtClean="0">
                <a:solidFill>
                  <a:schemeClr val="tx1"/>
                </a:solidFill>
              </a:rPr>
              <a:t>.</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Trabalhar 3 horas por dia durante 5 dias é muito melhor do que trabalhar 15 horas num único dia.</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O ótimo é inimigo do bom.</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3073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476672"/>
            <a:ext cx="8928992" cy="6192688"/>
          </a:xfrm>
        </p:spPr>
        <p:txBody>
          <a:bodyPr>
            <a:normAutofit/>
          </a:bodyPr>
          <a:lstStyle/>
          <a:p>
            <a:r>
              <a:rPr lang="pt-BR" b="1" dirty="0" smtClean="0">
                <a:solidFill>
                  <a:schemeClr val="tx1"/>
                </a:solidFill>
              </a:rPr>
              <a:t>Dicas</a:t>
            </a:r>
          </a:p>
          <a:p>
            <a:endParaRPr lang="pt-BR" sz="800" b="1" dirty="0" smtClean="0">
              <a:solidFill>
                <a:schemeClr val="tx1"/>
              </a:solidFill>
            </a:endParaRPr>
          </a:p>
          <a:p>
            <a:pPr>
              <a:lnSpc>
                <a:spcPts val="2000"/>
              </a:lnSpc>
              <a:spcBef>
                <a:spcPts val="1200"/>
              </a:spcBef>
            </a:pPr>
            <a:r>
              <a:rPr lang="pt-BR" sz="2200" b="1" dirty="0" smtClean="0">
                <a:solidFill>
                  <a:srgbClr val="FFFF00"/>
                </a:solidFill>
              </a:rPr>
              <a:t>a</a:t>
            </a:r>
            <a:r>
              <a:rPr lang="pt-BR" sz="2200" b="1" dirty="0">
                <a:solidFill>
                  <a:srgbClr val="FFFF00"/>
                </a:solidFill>
              </a:rPr>
              <a:t>.</a:t>
            </a:r>
            <a:r>
              <a:rPr lang="pt-BR" sz="2200" dirty="0"/>
              <a:t> A apresentação </a:t>
            </a:r>
            <a:r>
              <a:rPr lang="pt-BR" sz="2200" b="1" dirty="0"/>
              <a:t>não é uma aula</a:t>
            </a:r>
            <a:r>
              <a:rPr lang="pt-BR" sz="2200" dirty="0"/>
              <a:t>. Principalmente numa defesa de Tese, deve-se abandonar pretensões pedagógicas (querer ensinar o público).</a:t>
            </a:r>
          </a:p>
          <a:p>
            <a:pPr>
              <a:lnSpc>
                <a:spcPts val="2000"/>
              </a:lnSpc>
              <a:spcBef>
                <a:spcPts val="1200"/>
              </a:spcBef>
            </a:pPr>
            <a:r>
              <a:rPr lang="pt-BR" sz="2200" b="1" dirty="0">
                <a:solidFill>
                  <a:srgbClr val="FFFF00"/>
                </a:solidFill>
              </a:rPr>
              <a:t>b.</a:t>
            </a:r>
            <a:r>
              <a:rPr lang="pt-BR" sz="2200" dirty="0"/>
              <a:t> A apresentação pode ser lida ou de improviso (improviso </a:t>
            </a:r>
            <a:r>
              <a:rPr lang="pt-BR" sz="2200" i="1" dirty="0"/>
              <a:t>mesmo</a:t>
            </a:r>
            <a:r>
              <a:rPr lang="pt-BR" sz="2200" dirty="0"/>
              <a:t> não existe, pois todos sempre se programam antes...). No caso de ler um texto, faça uma </a:t>
            </a:r>
            <a:r>
              <a:rPr lang="pt-BR" sz="2200" b="1" dirty="0"/>
              <a:t>leitura calma</a:t>
            </a:r>
            <a:r>
              <a:rPr lang="pt-BR" sz="2200" dirty="0"/>
              <a:t>, em voz alta, bem postada, ritmada, procurando (sempre que possível) olhar para o público. Tomar água, na metade do caminho, ajuda muito.</a:t>
            </a:r>
          </a:p>
          <a:p>
            <a:pPr>
              <a:lnSpc>
                <a:spcPts val="2000"/>
              </a:lnSpc>
              <a:spcBef>
                <a:spcPts val="1200"/>
              </a:spcBef>
            </a:pPr>
            <a:r>
              <a:rPr lang="pt-BR" sz="2200" b="1" dirty="0">
                <a:solidFill>
                  <a:srgbClr val="FFFF00"/>
                </a:solidFill>
              </a:rPr>
              <a:t>c.</a:t>
            </a:r>
            <a:r>
              <a:rPr lang="pt-BR" sz="2200" dirty="0"/>
              <a:t> A banca já leu o trabalho. Logo, a apresentação não é para a banca, mas principalmente para o público. A apresentação pode ser vista muito </a:t>
            </a:r>
            <a:r>
              <a:rPr lang="pt-BR" sz="2200" b="1" dirty="0"/>
              <a:t>menos como uma festa</a:t>
            </a:r>
            <a:r>
              <a:rPr lang="pt-BR" sz="2200" dirty="0"/>
              <a:t> e muito </a:t>
            </a:r>
            <a:r>
              <a:rPr lang="pt-BR" sz="2200" b="1" dirty="0"/>
              <a:t>mais como uma prestação pública de contas</a:t>
            </a:r>
            <a:r>
              <a:rPr lang="pt-BR" sz="2200" dirty="0"/>
              <a:t> dos recursos e esforços investidos na pesquisa.</a:t>
            </a:r>
          </a:p>
          <a:p>
            <a:pPr>
              <a:lnSpc>
                <a:spcPts val="2000"/>
              </a:lnSpc>
              <a:spcBef>
                <a:spcPts val="1200"/>
              </a:spcBef>
            </a:pPr>
            <a:r>
              <a:rPr lang="pt-BR" sz="2200" b="1" dirty="0">
                <a:solidFill>
                  <a:srgbClr val="FFFF00"/>
                </a:solidFill>
              </a:rPr>
              <a:t>d.</a:t>
            </a:r>
            <a:r>
              <a:rPr lang="pt-BR" sz="2200" dirty="0"/>
              <a:t> Pode-se aproveitar a oportunidade e fazer algumas </a:t>
            </a:r>
            <a:r>
              <a:rPr lang="pt-BR" sz="2200" b="1" dirty="0"/>
              <a:t>explicações complementares e correções</a:t>
            </a:r>
            <a:r>
              <a:rPr lang="pt-BR" sz="2200" dirty="0"/>
              <a:t> para a banca. Depois de tudo impresso, sempre surgem correções, acréscimos etc. Esse é um trabalho infinito.</a:t>
            </a:r>
          </a:p>
          <a:p>
            <a:pPr>
              <a:lnSpc>
                <a:spcPts val="2000"/>
              </a:lnSpc>
              <a:spcBef>
                <a:spcPts val="1200"/>
              </a:spcBef>
            </a:pPr>
            <a:r>
              <a:rPr lang="pt-BR" sz="2200" b="1" dirty="0">
                <a:solidFill>
                  <a:srgbClr val="FFFF00"/>
                </a:solidFill>
              </a:rPr>
              <a:t>e.</a:t>
            </a:r>
            <a:r>
              <a:rPr lang="pt-BR" sz="2200" dirty="0"/>
              <a:t> Na apresentação, deve-se usar no máximo </a:t>
            </a:r>
            <a:r>
              <a:rPr lang="pt-BR" sz="2200" b="1" dirty="0"/>
              <a:t>30 minutos</a:t>
            </a:r>
            <a:r>
              <a:rPr lang="pt-BR" sz="2200" dirty="0"/>
              <a:t>; o público começa a cansar e a desviar a atenção depois de 20 minutos. E a banca já conhece seu trabalho</a:t>
            </a:r>
            <a:r>
              <a:rPr lang="pt-BR" sz="2200" dirty="0" smtClean="0"/>
              <a:t>.</a:t>
            </a:r>
            <a:endParaRPr lang="pt-BR" sz="2200" dirty="0"/>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332656"/>
            <a:ext cx="8928992" cy="5966543"/>
          </a:xfrm>
        </p:spPr>
        <p:txBody>
          <a:bodyPr>
            <a:normAutofit/>
          </a:bodyPr>
          <a:lstStyle/>
          <a:p>
            <a:pPr>
              <a:lnSpc>
                <a:spcPts val="2000"/>
              </a:lnSpc>
              <a:spcBef>
                <a:spcPts val="1200"/>
              </a:spcBef>
            </a:pPr>
            <a:endParaRPr lang="pt-BR" sz="2200" b="1" dirty="0" smtClean="0">
              <a:solidFill>
                <a:srgbClr val="FFFF00"/>
              </a:solidFill>
            </a:endParaRPr>
          </a:p>
          <a:p>
            <a:pPr>
              <a:lnSpc>
                <a:spcPts val="2000"/>
              </a:lnSpc>
              <a:spcBef>
                <a:spcPts val="1200"/>
              </a:spcBef>
            </a:pPr>
            <a:r>
              <a:rPr lang="pt-BR" sz="2200" b="1" dirty="0" smtClean="0">
                <a:solidFill>
                  <a:srgbClr val="FFFF00"/>
                </a:solidFill>
              </a:rPr>
              <a:t>f</a:t>
            </a:r>
            <a:r>
              <a:rPr lang="pt-BR" sz="2200" dirty="0">
                <a:solidFill>
                  <a:srgbClr val="FFFF00"/>
                </a:solidFill>
              </a:rPr>
              <a:t>.</a:t>
            </a:r>
            <a:r>
              <a:rPr lang="pt-BR" sz="2200" dirty="0"/>
              <a:t> A apresentação deve ser </a:t>
            </a:r>
            <a:r>
              <a:rPr lang="pt-BR" sz="2200" b="1" dirty="0"/>
              <a:t>sóbria</a:t>
            </a:r>
            <a:r>
              <a:rPr lang="pt-BR" sz="2200" dirty="0"/>
              <a:t>, </a:t>
            </a:r>
            <a:r>
              <a:rPr lang="pt-BR" sz="2200" b="1" dirty="0"/>
              <a:t>técnica</a:t>
            </a:r>
            <a:r>
              <a:rPr lang="pt-BR" sz="2200" dirty="0"/>
              <a:t>, </a:t>
            </a:r>
            <a:r>
              <a:rPr lang="pt-BR" sz="2200" b="1" dirty="0"/>
              <a:t>cordial</a:t>
            </a:r>
            <a:r>
              <a:rPr lang="pt-BR" sz="2200" dirty="0"/>
              <a:t> e </a:t>
            </a:r>
            <a:r>
              <a:rPr lang="pt-BR" sz="2200" b="1" dirty="0"/>
              <a:t>leve</a:t>
            </a:r>
            <a:r>
              <a:rPr lang="pt-BR" sz="2200" dirty="0"/>
              <a:t>: evitar palavrório derramado demais, frases longas demais, agradecimentos demais. </a:t>
            </a:r>
          </a:p>
          <a:p>
            <a:pPr>
              <a:lnSpc>
                <a:spcPts val="2000"/>
              </a:lnSpc>
              <a:spcBef>
                <a:spcPts val="1200"/>
              </a:spcBef>
            </a:pPr>
            <a:r>
              <a:rPr lang="pt-BR" sz="2200" b="1" dirty="0">
                <a:solidFill>
                  <a:srgbClr val="FFFF00"/>
                </a:solidFill>
              </a:rPr>
              <a:t>g</a:t>
            </a:r>
            <a:r>
              <a:rPr lang="pt-BR" sz="2200" dirty="0">
                <a:solidFill>
                  <a:srgbClr val="FFFF00"/>
                </a:solidFill>
              </a:rPr>
              <a:t>.</a:t>
            </a:r>
            <a:r>
              <a:rPr lang="pt-BR" sz="2200" dirty="0"/>
              <a:t> Sempre é bom avisar os “não-habituados” a tais sessões: </a:t>
            </a:r>
            <a:r>
              <a:rPr lang="pt-BR" sz="2200" b="1" dirty="0"/>
              <a:t>não se deve aplaudir a apresentação</a:t>
            </a:r>
            <a:r>
              <a:rPr lang="pt-BR" sz="2200" dirty="0"/>
              <a:t>! Aplausos (se houver...), só ao término da sessão. Mas se algum desavisado “puxar as palmas”, paciência...</a:t>
            </a:r>
          </a:p>
          <a:p>
            <a:pPr>
              <a:lnSpc>
                <a:spcPts val="2000"/>
              </a:lnSpc>
              <a:spcBef>
                <a:spcPts val="1200"/>
              </a:spcBef>
            </a:pPr>
            <a:r>
              <a:rPr lang="pt-BR" sz="2200" b="1" dirty="0">
                <a:solidFill>
                  <a:srgbClr val="FFFF00"/>
                </a:solidFill>
              </a:rPr>
              <a:t>h</a:t>
            </a:r>
            <a:r>
              <a:rPr lang="pt-BR" sz="2200" dirty="0">
                <a:solidFill>
                  <a:srgbClr val="FFFF00"/>
                </a:solidFill>
              </a:rPr>
              <a:t>.</a:t>
            </a:r>
            <a:r>
              <a:rPr lang="pt-BR" sz="2200" dirty="0"/>
              <a:t> Se a apresentação for lida, a preparação do texto deve obedecer aos </a:t>
            </a:r>
            <a:r>
              <a:rPr lang="pt-BR" sz="2200" b="1" dirty="0"/>
              <a:t>seguintes parâmetros</a:t>
            </a:r>
            <a:r>
              <a:rPr lang="pt-BR" sz="2200" dirty="0"/>
              <a:t>: cada página A4, com margens de 2,5 cm, espaço 1,5, fonte </a:t>
            </a:r>
            <a:r>
              <a:rPr lang="pt-BR" sz="2200" dirty="0" err="1"/>
              <a:t>TimesNew</a:t>
            </a:r>
            <a:r>
              <a:rPr lang="pt-BR" sz="2200" dirty="0"/>
              <a:t> Roman 12, leva 3 minutos para ser lida. Cada página tem de 30 a 33 linhas; demora-se 1 minuto para ler cada 10 linhas. Logo, 10 páginas demoram 30 minutos para serem lidas, num ritmo cadenciado e numa voz clara. Use tais medidas na preparação do texto; depois, para lê-lo, imprima na fonte e tamanho que quiser. Sempre é bom numerar as páginas e grampeá-las, pois páginas soltas ganham vida e se deslocam sozinhas, fogem da mesa, se escondem em locais misteriosos. </a:t>
            </a:r>
          </a:p>
          <a:p>
            <a:pPr>
              <a:lnSpc>
                <a:spcPts val="2000"/>
              </a:lnSpc>
              <a:spcBef>
                <a:spcPts val="1200"/>
              </a:spcBef>
            </a:pPr>
            <a:r>
              <a:rPr lang="pt-BR" sz="2200" b="1" dirty="0">
                <a:solidFill>
                  <a:srgbClr val="FFFF00"/>
                </a:solidFill>
              </a:rPr>
              <a:t>i</a:t>
            </a:r>
            <a:r>
              <a:rPr lang="pt-BR" sz="2200" dirty="0">
                <a:solidFill>
                  <a:srgbClr val="FFFF00"/>
                </a:solidFill>
              </a:rPr>
              <a:t>.</a:t>
            </a:r>
            <a:r>
              <a:rPr lang="pt-BR" sz="2200" dirty="0"/>
              <a:t> Na </a:t>
            </a:r>
            <a:r>
              <a:rPr lang="pt-BR" sz="2200" dirty="0" smtClean="0"/>
              <a:t>preparação/ensaio: </a:t>
            </a:r>
            <a:r>
              <a:rPr lang="pt-BR" sz="2200" dirty="0"/>
              <a:t>se for cronometrar a leitura, </a:t>
            </a:r>
            <a:r>
              <a:rPr lang="pt-BR" sz="2200" b="1" dirty="0"/>
              <a:t>não leia em voz baixa</a:t>
            </a:r>
            <a:r>
              <a:rPr lang="pt-BR" sz="2200" dirty="0"/>
              <a:t>!!! A diferença de tempo entre uma leitura em voz baixa e uma leitura em voz alta é grande</a:t>
            </a:r>
            <a:r>
              <a:rPr lang="pt-BR" sz="2200" dirty="0" smtClean="0"/>
              <a:t>.</a:t>
            </a:r>
            <a:endParaRPr lang="pt-BR" sz="2200" dirty="0"/>
          </a:p>
        </p:txBody>
      </p:sp>
    </p:spTree>
    <p:extLst>
      <p:ext uri="{BB962C8B-B14F-4D97-AF65-F5344CB8AC3E}">
        <p14:creationId xmlns:p14="http://schemas.microsoft.com/office/powerpoint/2010/main" val="2948656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332656"/>
            <a:ext cx="8928992" cy="6192688"/>
          </a:xfrm>
        </p:spPr>
        <p:txBody>
          <a:bodyPr>
            <a:normAutofit/>
          </a:bodyPr>
          <a:lstStyle/>
          <a:p>
            <a:endParaRPr lang="pt-BR" sz="2200" b="1" dirty="0" smtClean="0">
              <a:solidFill>
                <a:srgbClr val="FFFF00"/>
              </a:solidFill>
            </a:endParaRPr>
          </a:p>
          <a:p>
            <a:pPr>
              <a:lnSpc>
                <a:spcPts val="2000"/>
              </a:lnSpc>
              <a:spcBef>
                <a:spcPts val="1200"/>
              </a:spcBef>
            </a:pPr>
            <a:endParaRPr lang="pt-BR" sz="2200" b="1" dirty="0" smtClean="0">
              <a:solidFill>
                <a:srgbClr val="FFFF00"/>
              </a:solidFill>
            </a:endParaRPr>
          </a:p>
          <a:p>
            <a:pPr>
              <a:lnSpc>
                <a:spcPts val="2000"/>
              </a:lnSpc>
              <a:spcBef>
                <a:spcPts val="1200"/>
              </a:spcBef>
            </a:pPr>
            <a:r>
              <a:rPr lang="pt-BR" sz="2200" b="1" dirty="0" smtClean="0">
                <a:solidFill>
                  <a:srgbClr val="FFFF00"/>
                </a:solidFill>
              </a:rPr>
              <a:t>j</a:t>
            </a:r>
            <a:r>
              <a:rPr lang="pt-BR" sz="2200" dirty="0"/>
              <a:t>. Se usar </a:t>
            </a:r>
            <a:r>
              <a:rPr lang="pt-BR" sz="2200" i="1" dirty="0" err="1"/>
              <a:t>power-point</a:t>
            </a:r>
            <a:r>
              <a:rPr lang="pt-BR" sz="2200" dirty="0"/>
              <a:t>, seja </a:t>
            </a:r>
            <a:r>
              <a:rPr lang="pt-BR" sz="2200" b="1" dirty="0"/>
              <a:t>muito parcimonioso</a:t>
            </a:r>
            <a:r>
              <a:rPr lang="pt-BR" sz="2200" dirty="0"/>
              <a:t>: os </a:t>
            </a:r>
            <a:r>
              <a:rPr lang="pt-BR" sz="2200" i="1" dirty="0"/>
              <a:t>slides</a:t>
            </a:r>
            <a:r>
              <a:rPr lang="pt-BR" sz="2200" dirty="0"/>
              <a:t> servem de apoio e não devem, sob nenhuma hipótese, concorrer com o discurso ao vivo. Em geral, o menos é mais...</a:t>
            </a:r>
          </a:p>
          <a:p>
            <a:pPr>
              <a:lnSpc>
                <a:spcPts val="2000"/>
              </a:lnSpc>
              <a:spcBef>
                <a:spcPts val="1200"/>
              </a:spcBef>
            </a:pPr>
            <a:r>
              <a:rPr lang="pt-BR" sz="2200" b="1" dirty="0">
                <a:solidFill>
                  <a:srgbClr val="FFFF00"/>
                </a:solidFill>
              </a:rPr>
              <a:t>k</a:t>
            </a:r>
            <a:r>
              <a:rPr lang="pt-BR" sz="2200" dirty="0"/>
              <a:t>. Se um </a:t>
            </a:r>
            <a:r>
              <a:rPr lang="pt-BR" sz="2200" i="1" dirty="0"/>
              <a:t>slide</a:t>
            </a:r>
            <a:r>
              <a:rPr lang="pt-BR" sz="2200" dirty="0"/>
              <a:t> contém material que não vai ser referido, explicado ou lido, ele é completamente </a:t>
            </a:r>
            <a:r>
              <a:rPr lang="pt-BR" sz="2200" b="1" dirty="0"/>
              <a:t>dispensável</a:t>
            </a:r>
            <a:r>
              <a:rPr lang="pt-BR" sz="2200" dirty="0"/>
              <a:t>. Em geral, o menos é mais...</a:t>
            </a:r>
          </a:p>
          <a:p>
            <a:pPr>
              <a:lnSpc>
                <a:spcPts val="2000"/>
              </a:lnSpc>
              <a:spcBef>
                <a:spcPts val="1200"/>
              </a:spcBef>
            </a:pPr>
            <a:r>
              <a:rPr lang="pt-BR" sz="2200" b="1" dirty="0">
                <a:solidFill>
                  <a:srgbClr val="FFFF00"/>
                </a:solidFill>
              </a:rPr>
              <a:t>l</a:t>
            </a:r>
            <a:r>
              <a:rPr lang="pt-BR" sz="2200" dirty="0"/>
              <a:t>.</a:t>
            </a:r>
            <a:r>
              <a:rPr lang="pt-BR" sz="2200" i="1" dirty="0"/>
              <a:t> Slides</a:t>
            </a:r>
            <a:r>
              <a:rPr lang="pt-BR" sz="2200" dirty="0"/>
              <a:t> com muita informação </a:t>
            </a:r>
            <a:r>
              <a:rPr lang="pt-BR" sz="2200" b="1" dirty="0"/>
              <a:t>não servem para nada</a:t>
            </a:r>
            <a:r>
              <a:rPr lang="pt-BR" sz="2200" dirty="0"/>
              <a:t>. Em geral, o menos é mais...</a:t>
            </a:r>
          </a:p>
          <a:p>
            <a:pPr>
              <a:lnSpc>
                <a:spcPts val="2000"/>
              </a:lnSpc>
              <a:spcBef>
                <a:spcPts val="1200"/>
              </a:spcBef>
            </a:pPr>
            <a:r>
              <a:rPr lang="pt-BR" sz="2200" b="1" dirty="0">
                <a:solidFill>
                  <a:srgbClr val="FFFF00"/>
                </a:solidFill>
              </a:rPr>
              <a:t>m</a:t>
            </a:r>
            <a:r>
              <a:rPr lang="pt-BR" sz="2200" dirty="0"/>
              <a:t>. </a:t>
            </a:r>
            <a:r>
              <a:rPr lang="pt-BR" sz="2200" b="1" dirty="0"/>
              <a:t>Mais de 6 </a:t>
            </a:r>
            <a:r>
              <a:rPr lang="pt-BR" sz="2200" b="1" i="1" dirty="0"/>
              <a:t>slides</a:t>
            </a:r>
            <a:r>
              <a:rPr lang="pt-BR" sz="2200" b="1" dirty="0"/>
              <a:t> em 30 minutos</a:t>
            </a:r>
            <a:r>
              <a:rPr lang="pt-BR" sz="2200" dirty="0"/>
              <a:t>, em geral é sinal de perigo à vista. Claro que isso dependerá do caráter do trabalho (se ele trata da análise de imagens, se há fotos, tabelas e gráficos necessários ao entendimento etc.). Em geral, o menos é mais...</a:t>
            </a:r>
          </a:p>
          <a:p>
            <a:pPr>
              <a:lnSpc>
                <a:spcPts val="2000"/>
              </a:lnSpc>
              <a:spcBef>
                <a:spcPts val="1200"/>
              </a:spcBef>
            </a:pPr>
            <a:r>
              <a:rPr lang="pt-BR" sz="2200" b="1" dirty="0">
                <a:solidFill>
                  <a:srgbClr val="FFFF00"/>
                </a:solidFill>
              </a:rPr>
              <a:t>n</a:t>
            </a:r>
            <a:r>
              <a:rPr lang="pt-BR" sz="2200" dirty="0"/>
              <a:t>. Os </a:t>
            </a:r>
            <a:r>
              <a:rPr lang="pt-BR" sz="2200" b="1" i="1" dirty="0"/>
              <a:t>slides</a:t>
            </a:r>
            <a:r>
              <a:rPr lang="pt-BR" sz="2200" b="1" dirty="0"/>
              <a:t> não devem ser feios</a:t>
            </a:r>
            <a:r>
              <a:rPr lang="pt-BR" sz="2200" dirty="0"/>
              <a:t>, mas também não devem ser rebuscados, animados demais, enfeitados demais, coloridos demais. Em geral, o menos é mais</a:t>
            </a:r>
            <a:r>
              <a:rPr lang="pt-BR" sz="2200" dirty="0" smtClean="0"/>
              <a:t>...</a:t>
            </a:r>
            <a:endParaRPr lang="pt-BR" sz="2200" dirty="0"/>
          </a:p>
        </p:txBody>
      </p:sp>
    </p:spTree>
    <p:extLst>
      <p:ext uri="{BB962C8B-B14F-4D97-AF65-F5344CB8AC3E}">
        <p14:creationId xmlns:p14="http://schemas.microsoft.com/office/powerpoint/2010/main" val="29486565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548680"/>
            <a:ext cx="8928992" cy="5750519"/>
          </a:xfrm>
        </p:spPr>
        <p:txBody>
          <a:bodyPr>
            <a:normAutofit/>
          </a:bodyPr>
          <a:lstStyle/>
          <a:p>
            <a:pPr>
              <a:lnSpc>
                <a:spcPts val="2000"/>
              </a:lnSpc>
              <a:spcBef>
                <a:spcPts val="1200"/>
              </a:spcBef>
            </a:pPr>
            <a:endParaRPr lang="pt-BR" sz="2200" b="1" dirty="0" smtClean="0">
              <a:solidFill>
                <a:srgbClr val="FFFF00"/>
              </a:solidFill>
            </a:endParaRPr>
          </a:p>
          <a:p>
            <a:pPr>
              <a:lnSpc>
                <a:spcPts val="2000"/>
              </a:lnSpc>
              <a:spcBef>
                <a:spcPts val="1200"/>
              </a:spcBef>
            </a:pPr>
            <a:r>
              <a:rPr lang="pt-BR" sz="2200" b="1" dirty="0" smtClean="0">
                <a:solidFill>
                  <a:srgbClr val="FFFF00"/>
                </a:solidFill>
              </a:rPr>
              <a:t>o</a:t>
            </a:r>
            <a:r>
              <a:rPr lang="pt-BR" sz="2200" dirty="0"/>
              <a:t>. Escolha sempre </a:t>
            </a:r>
            <a:r>
              <a:rPr lang="pt-BR" sz="2200" b="1" dirty="0"/>
              <a:t>fontes legíveis</a:t>
            </a:r>
            <a:r>
              <a:rPr lang="pt-BR" sz="2200" dirty="0"/>
              <a:t> e </a:t>
            </a:r>
            <a:r>
              <a:rPr lang="pt-BR" sz="2200" b="1" dirty="0"/>
              <a:t>cores contrastantes</a:t>
            </a:r>
            <a:r>
              <a:rPr lang="pt-BR" sz="2200" dirty="0"/>
              <a:t>. Fontes sem </a:t>
            </a:r>
            <a:r>
              <a:rPr lang="pt-BR" sz="2200" dirty="0" err="1"/>
              <a:t>serife</a:t>
            </a:r>
            <a:r>
              <a:rPr lang="pt-BR" sz="2200" dirty="0"/>
              <a:t> são mais garantidas; não use </a:t>
            </a:r>
            <a:r>
              <a:rPr lang="pt-BR" sz="2200" dirty="0" smtClean="0"/>
              <a:t>script. Gótica</a:t>
            </a:r>
            <a:r>
              <a:rPr lang="pt-BR" sz="2200" dirty="0"/>
              <a:t>? Nem pensar! Letras verdes sobre fundo roxo (ou vice-versa) dá sempre errado! Lembre-se daqueles contratos comerciais que, para nos enrolar, usam letras minúsculas cor-de-rosa sobre fundo verde; fica tudo dançando... Letras brancas sobre fundo preto (ou vice-versa) dá sempre certo! E não esqueça que projetores com lâmpadas cansadas mudam tragicamente as cores </a:t>
            </a:r>
            <a:r>
              <a:rPr lang="pt-BR" sz="2200" dirty="0" smtClean="0"/>
              <a:t>dos nossos </a:t>
            </a:r>
            <a:r>
              <a:rPr lang="pt-BR" sz="2200" dirty="0"/>
              <a:t>slides...</a:t>
            </a:r>
          </a:p>
          <a:p>
            <a:pPr>
              <a:lnSpc>
                <a:spcPts val="2000"/>
              </a:lnSpc>
              <a:spcBef>
                <a:spcPts val="1200"/>
              </a:spcBef>
            </a:pPr>
            <a:r>
              <a:rPr lang="pt-BR" sz="2200" b="1" dirty="0">
                <a:solidFill>
                  <a:srgbClr val="FFFF00"/>
                </a:solidFill>
              </a:rPr>
              <a:t>p</a:t>
            </a:r>
            <a:r>
              <a:rPr lang="pt-BR" sz="2200" dirty="0"/>
              <a:t>. </a:t>
            </a:r>
            <a:r>
              <a:rPr lang="pt-BR" sz="2200" b="1" dirty="0"/>
              <a:t>Cortam-se antes os excessos</a:t>
            </a:r>
            <a:r>
              <a:rPr lang="pt-BR" sz="2200" dirty="0"/>
              <a:t> de qualquer natureza (para </a:t>
            </a:r>
            <a:r>
              <a:rPr lang="pt-BR" sz="2200" dirty="0" smtClean="0"/>
              <a:t>não ter de </a:t>
            </a:r>
            <a:r>
              <a:rPr lang="pt-BR" sz="2200" dirty="0"/>
              <a:t>cortar no dia...).</a:t>
            </a:r>
          </a:p>
          <a:p>
            <a:pPr>
              <a:lnSpc>
                <a:spcPts val="2000"/>
              </a:lnSpc>
              <a:spcBef>
                <a:spcPts val="1200"/>
              </a:spcBef>
            </a:pPr>
            <a:r>
              <a:rPr lang="pt-BR" sz="2200" b="1" dirty="0">
                <a:solidFill>
                  <a:srgbClr val="FFFF00"/>
                </a:solidFill>
              </a:rPr>
              <a:t>q</a:t>
            </a:r>
            <a:r>
              <a:rPr lang="pt-BR" sz="2200" dirty="0"/>
              <a:t>. Em caso de dúvida, </a:t>
            </a:r>
            <a:r>
              <a:rPr lang="pt-BR" sz="2200" b="1" dirty="0"/>
              <a:t>seja minimalista</a:t>
            </a:r>
            <a:r>
              <a:rPr lang="pt-BR" sz="2200" dirty="0"/>
              <a:t>. Em geral, o menos é mais...</a:t>
            </a:r>
          </a:p>
          <a:p>
            <a:pPr>
              <a:lnSpc>
                <a:spcPts val="2000"/>
              </a:lnSpc>
              <a:spcBef>
                <a:spcPts val="1200"/>
              </a:spcBef>
            </a:pPr>
            <a:r>
              <a:rPr lang="pt-BR" sz="2200" b="1" dirty="0">
                <a:solidFill>
                  <a:srgbClr val="FFFF00"/>
                </a:solidFill>
              </a:rPr>
              <a:t>r</a:t>
            </a:r>
            <a:r>
              <a:rPr lang="pt-BR" sz="2200" dirty="0"/>
              <a:t>. Em caso de ensaios, </a:t>
            </a:r>
            <a:r>
              <a:rPr lang="pt-BR" sz="2200" b="1" dirty="0"/>
              <a:t>NÃO seja minimalista</a:t>
            </a:r>
            <a:r>
              <a:rPr lang="pt-BR" sz="2200" dirty="0"/>
              <a:t>, pois ensaios nunca são em excesso. Nos ensaios, o </a:t>
            </a:r>
            <a:r>
              <a:rPr lang="pt-BR" sz="2200" i="1" dirty="0"/>
              <a:t>muito</a:t>
            </a:r>
            <a:r>
              <a:rPr lang="pt-BR" sz="2200" dirty="0"/>
              <a:t> é sempre </a:t>
            </a:r>
            <a:r>
              <a:rPr lang="pt-BR" sz="2200" i="1" dirty="0"/>
              <a:t>pouco</a:t>
            </a:r>
            <a:r>
              <a:rPr lang="pt-BR" sz="2200" dirty="0"/>
              <a:t> e o </a:t>
            </a:r>
            <a:r>
              <a:rPr lang="pt-BR" sz="2200" i="1" dirty="0"/>
              <a:t>mais</a:t>
            </a:r>
            <a:r>
              <a:rPr lang="pt-BR" sz="2200" dirty="0"/>
              <a:t> é sempre </a:t>
            </a:r>
            <a:r>
              <a:rPr lang="pt-BR" sz="2200" i="1" dirty="0"/>
              <a:t>menos</a:t>
            </a:r>
            <a:r>
              <a:rPr lang="pt-BR" sz="2200" dirty="0"/>
              <a:t>.</a:t>
            </a:r>
          </a:p>
          <a:p>
            <a:pPr>
              <a:lnSpc>
                <a:spcPts val="2000"/>
              </a:lnSpc>
              <a:spcBef>
                <a:spcPts val="1200"/>
              </a:spcBef>
            </a:pPr>
            <a:r>
              <a:rPr lang="pt-BR" sz="2200" b="1" dirty="0" smtClean="0">
                <a:solidFill>
                  <a:srgbClr val="FFFF00"/>
                </a:solidFill>
              </a:rPr>
              <a:t>s</a:t>
            </a:r>
            <a:r>
              <a:rPr lang="pt-BR" sz="2200" dirty="0" smtClean="0"/>
              <a:t>. </a:t>
            </a:r>
            <a:r>
              <a:rPr lang="pt-BR" sz="2200" b="1" dirty="0"/>
              <a:t>Chorar</a:t>
            </a:r>
            <a:r>
              <a:rPr lang="pt-BR" sz="2200" dirty="0"/>
              <a:t> não ajuda; só atrapalha. </a:t>
            </a:r>
          </a:p>
          <a:p>
            <a:pPr>
              <a:lnSpc>
                <a:spcPts val="2000"/>
              </a:lnSpc>
              <a:spcBef>
                <a:spcPts val="1200"/>
              </a:spcBef>
            </a:pPr>
            <a:r>
              <a:rPr lang="pt-BR" sz="2200" b="1" dirty="0" smtClean="0">
                <a:solidFill>
                  <a:srgbClr val="FFFF00"/>
                </a:solidFill>
              </a:rPr>
              <a:t>t</a:t>
            </a:r>
            <a:r>
              <a:rPr lang="pt-BR" sz="2200" dirty="0" smtClean="0"/>
              <a:t>. </a:t>
            </a:r>
            <a:r>
              <a:rPr lang="pt-BR" sz="2200" b="1" dirty="0"/>
              <a:t>Regra de ouro</a:t>
            </a:r>
            <a:r>
              <a:rPr lang="pt-BR" sz="2200" dirty="0"/>
              <a:t>: frente ao público, quase sempre </a:t>
            </a:r>
            <a:r>
              <a:rPr lang="pt-BR" sz="2200" i="1" dirty="0"/>
              <a:t>o menos é mais</a:t>
            </a:r>
            <a:r>
              <a:rPr lang="pt-BR" sz="2200" dirty="0"/>
              <a:t>...</a:t>
            </a:r>
          </a:p>
          <a:p>
            <a:pPr>
              <a:lnSpc>
                <a:spcPts val="2000"/>
              </a:lnSpc>
              <a:spcBef>
                <a:spcPts val="1200"/>
              </a:spcBef>
            </a:pPr>
            <a:r>
              <a:rPr lang="pt-BR" sz="2200" b="1" dirty="0"/>
              <a:t>	</a:t>
            </a:r>
            <a:r>
              <a:rPr lang="pt-BR" sz="2200" b="1" dirty="0" smtClean="0">
                <a:solidFill>
                  <a:srgbClr val="FFFF00"/>
                </a:solidFill>
              </a:rPr>
              <a:t>u</a:t>
            </a:r>
            <a:r>
              <a:rPr lang="pt-BR" sz="2200" dirty="0" smtClean="0">
                <a:solidFill>
                  <a:srgbClr val="FFFF00"/>
                </a:solidFill>
              </a:rPr>
              <a:t>. </a:t>
            </a:r>
            <a:r>
              <a:rPr lang="pt-BR" sz="2200" b="1" dirty="0"/>
              <a:t>Regra de platina</a:t>
            </a:r>
            <a:r>
              <a:rPr lang="pt-BR" sz="2200" dirty="0"/>
              <a:t>: Evite o ridículo</a:t>
            </a:r>
            <a:r>
              <a:rPr lang="pt-BR" sz="2200" dirty="0" smtClean="0"/>
              <a:t>!</a:t>
            </a:r>
            <a:endParaRPr lang="pt-BR" sz="2200" dirty="0"/>
          </a:p>
        </p:txBody>
      </p:sp>
    </p:spTree>
    <p:extLst>
      <p:ext uri="{BB962C8B-B14F-4D97-AF65-F5344CB8AC3E}">
        <p14:creationId xmlns:p14="http://schemas.microsoft.com/office/powerpoint/2010/main" val="29486565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fontScale="25000" lnSpcReduction="20000"/>
          </a:bodyPr>
          <a:lstStyle/>
          <a:p>
            <a:endParaRPr lang="pt-BR" b="1" dirty="0" smtClean="0"/>
          </a:p>
          <a:p>
            <a:pPr>
              <a:lnSpc>
                <a:spcPts val="2000"/>
              </a:lnSpc>
              <a:spcBef>
                <a:spcPts val="300"/>
              </a:spcBef>
            </a:pPr>
            <a:r>
              <a:rPr lang="pt-BR" sz="12800" b="1" dirty="0" smtClean="0"/>
              <a:t>Sabedoria...</a:t>
            </a:r>
          </a:p>
          <a:p>
            <a:pPr>
              <a:lnSpc>
                <a:spcPts val="2000"/>
              </a:lnSpc>
              <a:spcBef>
                <a:spcPts val="300"/>
              </a:spcBef>
            </a:pPr>
            <a:endParaRPr lang="pt-BR" b="1" dirty="0" smtClean="0"/>
          </a:p>
          <a:p>
            <a:pPr>
              <a:lnSpc>
                <a:spcPts val="2000"/>
              </a:lnSpc>
              <a:spcBef>
                <a:spcPts val="300"/>
              </a:spcBef>
            </a:pPr>
            <a:r>
              <a:rPr lang="pt-BR" sz="8800" b="1" dirty="0" smtClean="0"/>
              <a:t>Primeira </a:t>
            </a:r>
            <a:r>
              <a:rPr lang="pt-BR" sz="8800" b="1" dirty="0"/>
              <a:t>(e magnífica...) Lei de </a:t>
            </a:r>
            <a:r>
              <a:rPr lang="pt-BR" sz="8800" b="1" dirty="0" smtClean="0"/>
              <a:t>Murphy</a:t>
            </a:r>
            <a:r>
              <a:rPr lang="pt-BR" sz="8800" dirty="0" smtClean="0"/>
              <a:t>: — </a:t>
            </a:r>
            <a:r>
              <a:rPr lang="pt-BR" sz="8800" dirty="0"/>
              <a:t>“Se alguma coisa puder dar errado, dará” (Bloch, 1977, p</a:t>
            </a:r>
            <a:r>
              <a:rPr lang="pt-BR" sz="8800" dirty="0" smtClean="0"/>
              <a:t>. 21).</a:t>
            </a:r>
          </a:p>
          <a:p>
            <a:pPr>
              <a:lnSpc>
                <a:spcPts val="2000"/>
              </a:lnSpc>
              <a:spcBef>
                <a:spcPts val="0"/>
              </a:spcBef>
            </a:pPr>
            <a:endParaRPr lang="pt-BR" dirty="0"/>
          </a:p>
          <a:p>
            <a:pPr>
              <a:lnSpc>
                <a:spcPts val="2000"/>
              </a:lnSpc>
              <a:spcBef>
                <a:spcPts val="300"/>
              </a:spcBef>
            </a:pPr>
            <a:r>
              <a:rPr lang="pt-BR" sz="8800" b="1" dirty="0"/>
              <a:t>Leis (muito) </a:t>
            </a:r>
            <a:r>
              <a:rPr lang="pt-BR" sz="8800" b="1" dirty="0" smtClean="0"/>
              <a:t>gerais</a:t>
            </a:r>
            <a:r>
              <a:rPr lang="pt-BR" sz="8800" dirty="0" smtClean="0"/>
              <a:t>: — </a:t>
            </a:r>
            <a:r>
              <a:rPr lang="pt-BR" sz="8800" dirty="0"/>
              <a:t>“Tudo dá trabalho</a:t>
            </a:r>
            <a:r>
              <a:rPr lang="pt-BR" sz="8800" dirty="0" smtClean="0"/>
              <a:t>”. — </a:t>
            </a:r>
            <a:r>
              <a:rPr lang="pt-BR" sz="8800" dirty="0"/>
              <a:t>“Tudo é difícil”.</a:t>
            </a:r>
          </a:p>
          <a:p>
            <a:pPr>
              <a:lnSpc>
                <a:spcPts val="2000"/>
              </a:lnSpc>
              <a:spcBef>
                <a:spcPts val="300"/>
              </a:spcBef>
            </a:pPr>
            <a:r>
              <a:rPr lang="pt-BR" sz="8800" i="1" dirty="0"/>
              <a:t>Corolário 1</a:t>
            </a:r>
            <a:r>
              <a:rPr lang="pt-BR" sz="8800" dirty="0"/>
              <a:t>: “O que parece fácil será difícil; o que parece difícil será dificílimo”.</a:t>
            </a:r>
          </a:p>
          <a:p>
            <a:pPr>
              <a:lnSpc>
                <a:spcPts val="2000"/>
              </a:lnSpc>
              <a:spcBef>
                <a:spcPts val="300"/>
              </a:spcBef>
            </a:pPr>
            <a:r>
              <a:rPr lang="pt-BR" sz="8800" i="1" dirty="0"/>
              <a:t>Corolário 2</a:t>
            </a:r>
            <a:r>
              <a:rPr lang="pt-BR" sz="8800" dirty="0"/>
              <a:t>: “Desista do que parece dificílimo</a:t>
            </a:r>
            <a:r>
              <a:rPr lang="pt-BR" sz="8800" dirty="0" smtClean="0"/>
              <a:t>”.</a:t>
            </a:r>
          </a:p>
          <a:p>
            <a:pPr>
              <a:lnSpc>
                <a:spcPts val="2000"/>
              </a:lnSpc>
              <a:spcBef>
                <a:spcPts val="0"/>
              </a:spcBef>
            </a:pPr>
            <a:endParaRPr lang="pt-BR" dirty="0"/>
          </a:p>
          <a:p>
            <a:pPr>
              <a:lnSpc>
                <a:spcPts val="2000"/>
              </a:lnSpc>
              <a:spcBef>
                <a:spcPts val="300"/>
              </a:spcBef>
            </a:pPr>
            <a:r>
              <a:rPr lang="pt-BR" sz="8800" i="1" dirty="0"/>
              <a:t> </a:t>
            </a:r>
            <a:r>
              <a:rPr lang="pt-BR" sz="8800" b="1" dirty="0" smtClean="0">
                <a:solidFill>
                  <a:srgbClr val="FFFF00"/>
                </a:solidFill>
              </a:rPr>
              <a:t>—</a:t>
            </a:r>
            <a:r>
              <a:rPr lang="pt-BR" sz="8800" dirty="0" smtClean="0">
                <a:solidFill>
                  <a:srgbClr val="FFFF00"/>
                </a:solidFill>
              </a:rPr>
              <a:t> </a:t>
            </a:r>
            <a:r>
              <a:rPr lang="pt-BR" sz="8800" dirty="0"/>
              <a:t>“Tudo toma tempo”.</a:t>
            </a:r>
          </a:p>
          <a:p>
            <a:pPr>
              <a:lnSpc>
                <a:spcPts val="2000"/>
              </a:lnSpc>
              <a:spcBef>
                <a:spcPts val="300"/>
              </a:spcBef>
            </a:pPr>
            <a:r>
              <a:rPr lang="pt-BR" sz="8800" i="1" dirty="0"/>
              <a:t>Corolário</a:t>
            </a:r>
            <a:r>
              <a:rPr lang="pt-BR" sz="8800" dirty="0"/>
              <a:t>: “O tempo é nosso inimigo</a:t>
            </a:r>
            <a:r>
              <a:rPr lang="pt-BR" sz="8800" dirty="0" smtClean="0"/>
              <a:t>”.</a:t>
            </a:r>
          </a:p>
          <a:p>
            <a:pPr>
              <a:lnSpc>
                <a:spcPts val="2000"/>
              </a:lnSpc>
              <a:spcBef>
                <a:spcPts val="0"/>
              </a:spcBef>
            </a:pPr>
            <a:endParaRPr lang="pt-BR" dirty="0"/>
          </a:p>
          <a:p>
            <a:pPr>
              <a:lnSpc>
                <a:spcPts val="2000"/>
              </a:lnSpc>
              <a:spcBef>
                <a:spcPts val="300"/>
              </a:spcBef>
            </a:pPr>
            <a:r>
              <a:rPr lang="pt-BR" sz="8800" b="1" dirty="0">
                <a:solidFill>
                  <a:srgbClr val="FFFF00"/>
                </a:solidFill>
              </a:rPr>
              <a:t>—</a:t>
            </a:r>
            <a:r>
              <a:rPr lang="pt-BR" sz="8800" dirty="0">
                <a:solidFill>
                  <a:srgbClr val="FFFF00"/>
                </a:solidFill>
              </a:rPr>
              <a:t> </a:t>
            </a:r>
            <a:r>
              <a:rPr lang="pt-BR" sz="8800" dirty="0"/>
              <a:t>“Nada é tão fácil quanto parece” (Bloch, 1977, p. 21).</a:t>
            </a:r>
          </a:p>
          <a:p>
            <a:pPr>
              <a:lnSpc>
                <a:spcPts val="2000"/>
              </a:lnSpc>
              <a:spcBef>
                <a:spcPts val="300"/>
              </a:spcBef>
            </a:pPr>
            <a:r>
              <a:rPr lang="pt-BR" sz="8800" i="1" dirty="0"/>
              <a:t>Corolário</a:t>
            </a:r>
            <a:r>
              <a:rPr lang="pt-BR" sz="8800" dirty="0"/>
              <a:t>: Tudo é fácil para quem não tem de </a:t>
            </a:r>
            <a:r>
              <a:rPr lang="pt-BR" sz="8800" dirty="0" smtClean="0"/>
              <a:t>fazer.</a:t>
            </a:r>
          </a:p>
          <a:p>
            <a:pPr>
              <a:lnSpc>
                <a:spcPts val="2000"/>
              </a:lnSpc>
              <a:spcBef>
                <a:spcPts val="0"/>
              </a:spcBef>
            </a:pPr>
            <a:endParaRPr lang="pt-BR" dirty="0"/>
          </a:p>
          <a:p>
            <a:pPr>
              <a:lnSpc>
                <a:spcPts val="2000"/>
              </a:lnSpc>
              <a:spcBef>
                <a:spcPts val="300"/>
              </a:spcBef>
            </a:pPr>
            <a:r>
              <a:rPr lang="pt-BR" sz="8800" b="1" dirty="0">
                <a:solidFill>
                  <a:srgbClr val="FFFF00"/>
                </a:solidFill>
              </a:rPr>
              <a:t>—</a:t>
            </a:r>
            <a:r>
              <a:rPr lang="pt-BR" sz="8800" dirty="0">
                <a:solidFill>
                  <a:srgbClr val="FFFF00"/>
                </a:solidFill>
              </a:rPr>
              <a:t> </a:t>
            </a:r>
            <a:r>
              <a:rPr lang="pt-BR" sz="8800" dirty="0"/>
              <a:t>“</a:t>
            </a:r>
            <a:r>
              <a:rPr lang="pt-BR" sz="8800" i="1" dirty="0"/>
              <a:t>Por quê?</a:t>
            </a:r>
            <a:r>
              <a:rPr lang="pt-BR" sz="8800" dirty="0"/>
              <a:t> É filosofia. </a:t>
            </a:r>
            <a:r>
              <a:rPr lang="pt-BR" sz="8800" i="1" dirty="0"/>
              <a:t>Porque</a:t>
            </a:r>
            <a:r>
              <a:rPr lang="pt-BR" sz="8800" dirty="0"/>
              <a:t> é pretensão” (Fernandes, 1994, p. 435).</a:t>
            </a:r>
          </a:p>
          <a:p>
            <a:pPr>
              <a:lnSpc>
                <a:spcPts val="2000"/>
              </a:lnSpc>
              <a:spcBef>
                <a:spcPts val="300"/>
              </a:spcBef>
            </a:pPr>
            <a:r>
              <a:rPr lang="pt-BR" sz="8800" i="1" dirty="0"/>
              <a:t>Corolário</a:t>
            </a:r>
            <a:r>
              <a:rPr lang="pt-BR" sz="8800" dirty="0"/>
              <a:t>: “Pergunte sempre”.</a:t>
            </a:r>
          </a:p>
          <a:p>
            <a:pPr>
              <a:lnSpc>
                <a:spcPts val="2000"/>
              </a:lnSpc>
              <a:spcBef>
                <a:spcPts val="300"/>
              </a:spcBef>
            </a:pPr>
            <a:r>
              <a:rPr lang="pt-BR" sz="8800" i="1" dirty="0"/>
              <a:t>Corolário do corolário</a:t>
            </a:r>
            <a:r>
              <a:rPr lang="pt-BR" sz="8800" dirty="0"/>
              <a:t>: “Duvide sempre”.</a:t>
            </a:r>
          </a:p>
          <a:p>
            <a:pPr>
              <a:lnSpc>
                <a:spcPts val="2000"/>
              </a:lnSpc>
              <a:spcBef>
                <a:spcPts val="300"/>
              </a:spcBef>
            </a:pPr>
            <a:r>
              <a:rPr lang="pt-BR" sz="8800" i="1" dirty="0"/>
              <a:t>Corolário do corolário do corolário</a:t>
            </a:r>
            <a:r>
              <a:rPr lang="pt-BR" sz="8800" dirty="0"/>
              <a:t>: “Duvide até de você mesmo”.</a:t>
            </a:r>
          </a:p>
          <a:p>
            <a:pPr>
              <a:lnSpc>
                <a:spcPts val="2000"/>
              </a:lnSpc>
              <a:spcBef>
                <a:spcPts val="300"/>
              </a:spcBef>
            </a:pPr>
            <a:r>
              <a:rPr lang="pt-BR" sz="8800" i="1" dirty="0"/>
              <a:t>Corolário do corolário do corolário do corolário</a:t>
            </a:r>
            <a:r>
              <a:rPr lang="pt-BR" sz="8800" dirty="0"/>
              <a:t>: “Duvide deste </a:t>
            </a:r>
            <a:r>
              <a:rPr lang="pt-BR" sz="8800" dirty="0" smtClean="0"/>
              <a:t>texto, </a:t>
            </a:r>
            <a:r>
              <a:rPr lang="pt-BR" sz="8800" dirty="0"/>
              <a:t>deste </a:t>
            </a:r>
            <a:r>
              <a:rPr lang="pt-BR" sz="8800" dirty="0" smtClean="0"/>
              <a:t>livro, desta Tese”.</a:t>
            </a:r>
          </a:p>
          <a:p>
            <a:pPr>
              <a:lnSpc>
                <a:spcPts val="2000"/>
              </a:lnSpc>
              <a:spcBef>
                <a:spcPts val="0"/>
              </a:spcBef>
            </a:pPr>
            <a:endParaRPr lang="pt-BR" dirty="0"/>
          </a:p>
        </p:txBody>
      </p:sp>
    </p:spTree>
    <p:extLst>
      <p:ext uri="{BB962C8B-B14F-4D97-AF65-F5344CB8AC3E}">
        <p14:creationId xmlns:p14="http://schemas.microsoft.com/office/powerpoint/2010/main" val="2948656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pPr>
              <a:lnSpc>
                <a:spcPts val="0"/>
              </a:lnSpc>
              <a:spcBef>
                <a:spcPts val="0"/>
              </a:spcBef>
            </a:pPr>
            <a:endParaRPr lang="pt-BR" sz="800" dirty="0" smtClean="0"/>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a:t>“Não há nada mais equivocado do que a certeza”.</a:t>
            </a:r>
          </a:p>
          <a:p>
            <a:pPr>
              <a:lnSpc>
                <a:spcPts val="2000"/>
              </a:lnSpc>
              <a:spcBef>
                <a:spcPts val="1200"/>
              </a:spcBef>
            </a:pPr>
            <a:endParaRPr lang="pt-BR" sz="800" dirty="0" smtClean="0"/>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a:t>“A verdade é filha do tempo e obra do Homem” (Stein, 1981, p. 47)</a:t>
            </a:r>
          </a:p>
          <a:p>
            <a:pPr>
              <a:lnSpc>
                <a:spcPts val="2000"/>
              </a:lnSpc>
              <a:spcBef>
                <a:spcPts val="1200"/>
              </a:spcBef>
            </a:pPr>
            <a:r>
              <a:rPr lang="pt-BR" sz="2400" i="1" dirty="0"/>
              <a:t>Corolário 1</a:t>
            </a:r>
            <a:r>
              <a:rPr lang="pt-BR" sz="2400" dirty="0"/>
              <a:t>: “A verdade existe”.</a:t>
            </a:r>
          </a:p>
          <a:p>
            <a:pPr>
              <a:lnSpc>
                <a:spcPts val="2000"/>
              </a:lnSpc>
              <a:spcBef>
                <a:spcPts val="1200"/>
              </a:spcBef>
            </a:pPr>
            <a:r>
              <a:rPr lang="pt-BR" sz="2400" i="1" dirty="0"/>
              <a:t>Corolário 2</a:t>
            </a:r>
            <a:r>
              <a:rPr lang="pt-BR" sz="2400" dirty="0"/>
              <a:t>: “A verdade é deste mundo” (Foucault, 2001, p. 112).</a:t>
            </a:r>
          </a:p>
          <a:p>
            <a:pPr>
              <a:lnSpc>
                <a:spcPts val="2000"/>
              </a:lnSpc>
              <a:spcBef>
                <a:spcPts val="1200"/>
              </a:spcBef>
            </a:pPr>
            <a:r>
              <a:rPr lang="pt-BR" sz="2400" i="1" dirty="0"/>
              <a:t>Corolário 3</a:t>
            </a:r>
            <a:r>
              <a:rPr lang="pt-BR" sz="2400" dirty="0"/>
              <a:t>: “A verdade é inseparável do processo que a estabelece</a:t>
            </a:r>
            <a:r>
              <a:rPr lang="pt-BR" sz="2400" dirty="0" smtClean="0"/>
              <a:t>”.</a:t>
            </a:r>
            <a:endParaRPr lang="pt-BR" sz="2400" dirty="0"/>
          </a:p>
          <a:p>
            <a:pPr>
              <a:lnSpc>
                <a:spcPts val="2000"/>
              </a:lnSpc>
              <a:spcBef>
                <a:spcPts val="1200"/>
              </a:spcBef>
            </a:pPr>
            <a:r>
              <a:rPr lang="pt-BR" sz="2400" i="1" dirty="0"/>
              <a:t>Corolário 4</a:t>
            </a:r>
            <a:r>
              <a:rPr lang="pt-BR" sz="2400" dirty="0"/>
              <a:t>: “Tenha muito cuidado com a verdade</a:t>
            </a:r>
            <a:r>
              <a:rPr lang="pt-BR" sz="2400" dirty="0" smtClean="0"/>
              <a:t>”.</a:t>
            </a:r>
          </a:p>
          <a:p>
            <a:pPr>
              <a:lnSpc>
                <a:spcPts val="2000"/>
              </a:lnSpc>
              <a:spcBef>
                <a:spcPts val="0"/>
              </a:spcBef>
            </a:pPr>
            <a:endParaRPr lang="pt-BR" sz="800" dirty="0" smtClean="0"/>
          </a:p>
          <a:p>
            <a:pPr>
              <a:lnSpc>
                <a:spcPts val="2000"/>
              </a:lnSpc>
              <a:spcBef>
                <a:spcPts val="0"/>
              </a:spcBef>
            </a:pPr>
            <a:endParaRPr lang="pt-BR" sz="2400" dirty="0"/>
          </a:p>
          <a:p>
            <a:pPr>
              <a:lnSpc>
                <a:spcPts val="2000"/>
              </a:lnSpc>
              <a:spcBef>
                <a:spcPts val="1200"/>
              </a:spcBef>
            </a:pPr>
            <a:r>
              <a:rPr lang="pt-BR" sz="2400" b="1" dirty="0">
                <a:solidFill>
                  <a:srgbClr val="FFFF00"/>
                </a:solidFill>
              </a:rPr>
              <a:t>—</a:t>
            </a:r>
            <a:r>
              <a:rPr lang="pt-BR" sz="2400" dirty="0">
                <a:solidFill>
                  <a:srgbClr val="FFFF00"/>
                </a:solidFill>
              </a:rPr>
              <a:t> </a:t>
            </a:r>
            <a:r>
              <a:rPr lang="pt-BR" sz="2400" dirty="0"/>
              <a:t>“A maior inimiga da verdade não é a mentira, mas a convicção” (Nietzsche</a:t>
            </a:r>
            <a:r>
              <a:rPr lang="pt-BR" sz="2400" dirty="0" smtClean="0"/>
              <a:t>).</a:t>
            </a:r>
          </a:p>
          <a:p>
            <a:pPr>
              <a:lnSpc>
                <a:spcPts val="2000"/>
              </a:lnSpc>
              <a:spcBef>
                <a:spcPts val="0"/>
              </a:spcBef>
            </a:pPr>
            <a:endParaRPr lang="pt-BR" sz="800" dirty="0" smtClean="0"/>
          </a:p>
          <a:p>
            <a:pPr>
              <a:lnSpc>
                <a:spcPts val="2000"/>
              </a:lnSpc>
              <a:spcBef>
                <a:spcPts val="0"/>
              </a:spcBef>
            </a:pPr>
            <a:endParaRPr lang="pt-BR" sz="800" dirty="0"/>
          </a:p>
          <a:p>
            <a:pPr>
              <a:lnSpc>
                <a:spcPts val="2000"/>
              </a:lnSpc>
              <a:spcBef>
                <a:spcPts val="1200"/>
              </a:spcBef>
            </a:pPr>
            <a:r>
              <a:rPr lang="pt-BR" sz="2400" b="1" dirty="0">
                <a:solidFill>
                  <a:srgbClr val="FFFF00"/>
                </a:solidFill>
              </a:rPr>
              <a:t>—</a:t>
            </a:r>
            <a:r>
              <a:rPr lang="pt-BR" sz="2400" dirty="0">
                <a:solidFill>
                  <a:srgbClr val="FFFF00"/>
                </a:solidFill>
              </a:rPr>
              <a:t> </a:t>
            </a:r>
            <a:r>
              <a:rPr lang="pt-BR" sz="2400" dirty="0"/>
              <a:t>“Em muitos ambientes acadêmicos e na </a:t>
            </a:r>
            <a:r>
              <a:rPr lang="pt-BR" sz="2400" i="1" dirty="0"/>
              <a:t>high </a:t>
            </a:r>
            <a:r>
              <a:rPr lang="pt-BR" sz="2400" i="1" dirty="0" err="1"/>
              <a:t>society</a:t>
            </a:r>
            <a:r>
              <a:rPr lang="pt-BR" sz="2400" dirty="0"/>
              <a:t>, mais vale 1 grama de aparência do que 1 quilo de desempenho”.</a:t>
            </a:r>
          </a:p>
          <a:p>
            <a:pPr>
              <a:lnSpc>
                <a:spcPts val="2000"/>
              </a:lnSpc>
              <a:spcBef>
                <a:spcPts val="1200"/>
              </a:spcBef>
            </a:pPr>
            <a:r>
              <a:rPr lang="pt-BR" sz="2400" i="1" dirty="0"/>
              <a:t>Corolário do corolário</a:t>
            </a:r>
            <a:r>
              <a:rPr lang="pt-BR" sz="2400" dirty="0"/>
              <a:t>: “Na Sociedade do Espetáculo, sempre vence o maior e mais descarado marqueteiro”. </a:t>
            </a:r>
          </a:p>
          <a:p>
            <a:endParaRPr lang="pt-BR" dirty="0">
              <a:solidFill>
                <a:schemeClr val="tx1"/>
              </a:solidFill>
            </a:endParaRPr>
          </a:p>
        </p:txBody>
      </p:sp>
    </p:spTree>
    <p:extLst>
      <p:ext uri="{BB962C8B-B14F-4D97-AF65-F5344CB8AC3E}">
        <p14:creationId xmlns:p14="http://schemas.microsoft.com/office/powerpoint/2010/main" val="22491448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pPr>
              <a:lnSpc>
                <a:spcPts val="2000"/>
              </a:lnSpc>
              <a:spcBef>
                <a:spcPts val="300"/>
              </a:spcBef>
            </a:pPr>
            <a:endParaRPr lang="pt-BR" sz="800" dirty="0" smtClean="0"/>
          </a:p>
          <a:p>
            <a:pPr>
              <a:lnSpc>
                <a:spcPts val="2000"/>
              </a:lnSpc>
              <a:spcBef>
                <a:spcPts val="300"/>
              </a:spcBef>
            </a:pPr>
            <a:r>
              <a:rPr lang="pt-BR" sz="2200" b="1" dirty="0" smtClean="0">
                <a:solidFill>
                  <a:srgbClr val="FFFF00"/>
                </a:solidFill>
              </a:rPr>
              <a:t>—</a:t>
            </a:r>
            <a:r>
              <a:rPr lang="pt-BR" sz="2200" dirty="0" smtClean="0">
                <a:solidFill>
                  <a:srgbClr val="FFFF00"/>
                </a:solidFill>
              </a:rPr>
              <a:t> </a:t>
            </a:r>
            <a:r>
              <a:rPr lang="pt-BR" sz="2200" dirty="0"/>
              <a:t>“Convite para enterro não deve ser feito por e-mail”.</a:t>
            </a:r>
          </a:p>
          <a:p>
            <a:pPr>
              <a:lnSpc>
                <a:spcPts val="2000"/>
              </a:lnSpc>
              <a:spcBef>
                <a:spcPts val="300"/>
              </a:spcBef>
            </a:pPr>
            <a:r>
              <a:rPr lang="pt-BR" sz="2200" i="1" dirty="0"/>
              <a:t>Escólio</a:t>
            </a:r>
            <a:r>
              <a:rPr lang="pt-BR" sz="2200" dirty="0"/>
              <a:t>: “O morto não espera</a:t>
            </a:r>
            <a:r>
              <a:rPr lang="pt-BR" sz="2200" dirty="0" smtClean="0"/>
              <a:t>”.</a:t>
            </a:r>
            <a:endParaRPr lang="pt-BR" sz="800" dirty="0" smtClean="0"/>
          </a:p>
          <a:p>
            <a:pPr>
              <a:lnSpc>
                <a:spcPts val="2000"/>
              </a:lnSpc>
              <a:spcBef>
                <a:spcPts val="1200"/>
              </a:spcBef>
            </a:pPr>
            <a:r>
              <a:rPr lang="pt-BR" sz="2200" b="1" dirty="0" smtClean="0">
                <a:solidFill>
                  <a:srgbClr val="FFFF00"/>
                </a:solidFill>
              </a:rPr>
              <a:t>—</a:t>
            </a:r>
            <a:r>
              <a:rPr lang="pt-BR" sz="2200" dirty="0" smtClean="0">
                <a:solidFill>
                  <a:srgbClr val="FFFF00"/>
                </a:solidFill>
              </a:rPr>
              <a:t> </a:t>
            </a:r>
            <a:r>
              <a:rPr lang="pt-BR" sz="2200" dirty="0"/>
              <a:t>“Entre chegar atrasado ou sair mais cedo, prefira a segunda alternativa”.</a:t>
            </a:r>
          </a:p>
          <a:p>
            <a:pPr>
              <a:lnSpc>
                <a:spcPts val="2000"/>
              </a:lnSpc>
              <a:spcBef>
                <a:spcPts val="300"/>
              </a:spcBef>
            </a:pPr>
            <a:r>
              <a:rPr lang="pt-BR" sz="2200" i="1" dirty="0"/>
              <a:t>Escólio</a:t>
            </a:r>
            <a:r>
              <a:rPr lang="pt-BR" sz="2200" dirty="0"/>
              <a:t>: “Os franceses inventaram a saída à francesa, mas ninguém ainda inventou um modo elegante de chegar atrasado</a:t>
            </a:r>
            <a:r>
              <a:rPr lang="pt-BR" sz="2200" dirty="0" smtClean="0"/>
              <a:t>”.</a:t>
            </a:r>
          </a:p>
          <a:p>
            <a:pPr>
              <a:lnSpc>
                <a:spcPts val="2000"/>
              </a:lnSpc>
              <a:spcBef>
                <a:spcPts val="1200"/>
              </a:spcBef>
            </a:pPr>
            <a:r>
              <a:rPr lang="pt-BR" sz="2200" b="1" dirty="0" smtClean="0">
                <a:solidFill>
                  <a:srgbClr val="FFFF00"/>
                </a:solidFill>
              </a:rPr>
              <a:t>—</a:t>
            </a:r>
            <a:r>
              <a:rPr lang="pt-BR" sz="2200" dirty="0" smtClean="0">
                <a:solidFill>
                  <a:srgbClr val="FFFF00"/>
                </a:solidFill>
              </a:rPr>
              <a:t> </a:t>
            </a:r>
            <a:r>
              <a:rPr lang="pt-BR" sz="2200" dirty="0"/>
              <a:t>“Qualquer reunião tem seu </a:t>
            </a:r>
            <a:r>
              <a:rPr lang="pt-BR" sz="2200" i="1" dirty="0"/>
              <a:t>timing</a:t>
            </a:r>
            <a:r>
              <a:rPr lang="pt-BR" sz="2200" dirty="0"/>
              <a:t> próprio”.</a:t>
            </a:r>
          </a:p>
          <a:p>
            <a:pPr>
              <a:lnSpc>
                <a:spcPts val="2000"/>
              </a:lnSpc>
              <a:spcBef>
                <a:spcPts val="300"/>
              </a:spcBef>
            </a:pPr>
            <a:r>
              <a:rPr lang="pt-BR" sz="2200" i="1" dirty="0"/>
              <a:t>Corolário 1</a:t>
            </a:r>
            <a:r>
              <a:rPr lang="pt-BR" sz="2200" dirty="0"/>
              <a:t>: “O bom coordenador de uma reunião sabe, entre outras coisas, que precisa ter MUITA paciência”. </a:t>
            </a:r>
          </a:p>
          <a:p>
            <a:pPr>
              <a:lnSpc>
                <a:spcPts val="2000"/>
              </a:lnSpc>
              <a:spcBef>
                <a:spcPts val="300"/>
              </a:spcBef>
            </a:pPr>
            <a:r>
              <a:rPr lang="pt-BR" sz="2200" i="1" dirty="0"/>
              <a:t>Corolário 2</a:t>
            </a:r>
            <a:r>
              <a:rPr lang="pt-BR" sz="2200" dirty="0"/>
              <a:t>: “Numa reunião de 120 minutos, 80% dos assuntos importantes são tratados nos 10 minutos finais</a:t>
            </a:r>
            <a:r>
              <a:rPr lang="pt-BR" sz="2200" dirty="0" smtClean="0"/>
              <a:t>”.</a:t>
            </a:r>
          </a:p>
          <a:p>
            <a:pPr>
              <a:lnSpc>
                <a:spcPts val="2000"/>
              </a:lnSpc>
              <a:spcBef>
                <a:spcPts val="1200"/>
              </a:spcBef>
            </a:pPr>
            <a:r>
              <a:rPr lang="pt-BR" sz="2200" b="1" dirty="0" smtClean="0">
                <a:solidFill>
                  <a:srgbClr val="FFFF00"/>
                </a:solidFill>
              </a:rPr>
              <a:t>—</a:t>
            </a:r>
            <a:r>
              <a:rPr lang="pt-BR" sz="2200" dirty="0" smtClean="0">
                <a:solidFill>
                  <a:srgbClr val="FFFF00"/>
                </a:solidFill>
              </a:rPr>
              <a:t> </a:t>
            </a:r>
            <a:r>
              <a:rPr lang="pt-BR" sz="2200" dirty="0" smtClean="0"/>
              <a:t>O dicionário é o único lugar em que o </a:t>
            </a:r>
            <a:r>
              <a:rPr lang="pt-BR" sz="2200" i="1" dirty="0" smtClean="0"/>
              <a:t>sucesso</a:t>
            </a:r>
            <a:r>
              <a:rPr lang="pt-BR" sz="2200" dirty="0" smtClean="0"/>
              <a:t> vem antes do </a:t>
            </a:r>
            <a:r>
              <a:rPr lang="pt-BR" sz="2200" i="1" dirty="0" smtClean="0"/>
              <a:t>trabalho</a:t>
            </a:r>
            <a:r>
              <a:rPr lang="pt-BR" sz="2200" dirty="0" smtClean="0"/>
              <a:t>.</a:t>
            </a:r>
          </a:p>
          <a:p>
            <a:pPr>
              <a:lnSpc>
                <a:spcPts val="2000"/>
              </a:lnSpc>
              <a:spcBef>
                <a:spcPts val="1200"/>
              </a:spcBef>
            </a:pPr>
            <a:r>
              <a:rPr lang="pt-BR" sz="2200" b="1" dirty="0" smtClean="0">
                <a:solidFill>
                  <a:srgbClr val="FFFF00"/>
                </a:solidFill>
              </a:rPr>
              <a:t>—</a:t>
            </a:r>
            <a:r>
              <a:rPr lang="pt-BR" sz="2200" dirty="0" smtClean="0">
                <a:solidFill>
                  <a:srgbClr val="FFFF00"/>
                </a:solidFill>
              </a:rPr>
              <a:t> </a:t>
            </a:r>
            <a:r>
              <a:rPr lang="pt-BR" sz="2200" dirty="0" smtClean="0"/>
              <a:t>“É incrível. Quanto mais trabalho, mais sorte tenho”.</a:t>
            </a:r>
          </a:p>
          <a:p>
            <a:pPr>
              <a:spcBef>
                <a:spcPts val="1200"/>
              </a:spcBef>
            </a:pPr>
            <a:r>
              <a:rPr lang="pt-BR" sz="2200" b="1" dirty="0" smtClean="0">
                <a:solidFill>
                  <a:srgbClr val="FFFF00"/>
                </a:solidFill>
              </a:rPr>
              <a:t>—</a:t>
            </a:r>
            <a:r>
              <a:rPr lang="pt-BR" sz="2200" dirty="0" smtClean="0">
                <a:solidFill>
                  <a:srgbClr val="FFFF00"/>
                </a:solidFill>
              </a:rPr>
              <a:t> </a:t>
            </a:r>
            <a:r>
              <a:rPr lang="pt-BR" sz="2200" dirty="0"/>
              <a:t>“Todo fio cortado no tamanho indicado será curto demais</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“Todo fio deixado cuidadosamente enroladinho numa gaveta, </a:t>
            </a:r>
            <a:r>
              <a:rPr lang="pt-BR" sz="2200" dirty="0" smtClean="0"/>
              <a:t>no dia </a:t>
            </a:r>
            <a:r>
              <a:rPr lang="pt-BR" sz="2200" dirty="0"/>
              <a:t>seguinte estará completamente </a:t>
            </a:r>
            <a:r>
              <a:rPr lang="pt-BR" sz="2200" dirty="0" smtClean="0"/>
              <a:t>cheio </a:t>
            </a:r>
            <a:r>
              <a:rPr lang="pt-BR" sz="2200" dirty="0"/>
              <a:t>de nós e enleado em si mesmo</a:t>
            </a:r>
            <a:r>
              <a:rPr lang="pt-BR" sz="2200" dirty="0" smtClean="0"/>
              <a:t>”.</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smtClean="0"/>
              <a:t>“Tenha mais dúvidas e menos certezas”</a:t>
            </a:r>
            <a:endParaRPr lang="pt-BR" sz="2200" dirty="0"/>
          </a:p>
          <a:p>
            <a:pPr>
              <a:lnSpc>
                <a:spcPts val="2000"/>
              </a:lnSpc>
              <a:spcBef>
                <a:spcPts val="300"/>
              </a:spcBef>
            </a:pPr>
            <a:endParaRPr lang="pt-BR" sz="2200" dirty="0"/>
          </a:p>
          <a:p>
            <a:pPr>
              <a:lnSpc>
                <a:spcPts val="2000"/>
              </a:lnSpc>
              <a:spcBef>
                <a:spcPts val="300"/>
              </a:spcBef>
            </a:pPr>
            <a:endParaRPr lang="pt-BR" sz="2200" dirty="0" smtClean="0">
              <a:solidFill>
                <a:schemeClr val="tx1"/>
              </a:solidFill>
            </a:endParaRPr>
          </a:p>
          <a:p>
            <a:pPr>
              <a:lnSpc>
                <a:spcPts val="2000"/>
              </a:lnSpc>
              <a:spcBef>
                <a:spcPts val="300"/>
              </a:spcBef>
            </a:pPr>
            <a:endParaRPr lang="pt-BR" sz="2200" dirty="0">
              <a:solidFill>
                <a:schemeClr val="tx1"/>
              </a:solidFill>
            </a:endParaRPr>
          </a:p>
        </p:txBody>
      </p:sp>
    </p:spTree>
    <p:extLst>
      <p:ext uri="{BB962C8B-B14F-4D97-AF65-F5344CB8AC3E}">
        <p14:creationId xmlns:p14="http://schemas.microsoft.com/office/powerpoint/2010/main" val="2249144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r>
              <a:rPr lang="pt-BR" b="1" dirty="0" smtClean="0"/>
              <a:t>Projetos de pesquisa</a:t>
            </a:r>
          </a:p>
          <a:p>
            <a:endParaRPr lang="pt-BR" sz="900" dirty="0" smtClean="0"/>
          </a:p>
          <a:p>
            <a:pPr>
              <a:lnSpc>
                <a:spcPts val="2000"/>
              </a:lnSpc>
              <a:spcBef>
                <a:spcPts val="800"/>
              </a:spcBef>
            </a:pPr>
            <a:r>
              <a:rPr lang="pt-BR" sz="2200" b="1" dirty="0" smtClean="0">
                <a:solidFill>
                  <a:srgbClr val="FFFF00"/>
                </a:solidFill>
              </a:rPr>
              <a:t>—</a:t>
            </a:r>
            <a:r>
              <a:rPr lang="pt-BR" sz="2200" dirty="0" smtClean="0"/>
              <a:t> </a:t>
            </a:r>
            <a:r>
              <a:rPr lang="pt-BR" sz="2200" dirty="0"/>
              <a:t>“Se um projeto de pesquisa não vale a pena, não vale a pena ser bem feito</a:t>
            </a:r>
            <a:r>
              <a:rPr lang="pt-BR" sz="2200" dirty="0" smtClean="0"/>
              <a:t>”.</a:t>
            </a:r>
          </a:p>
          <a:p>
            <a:pPr>
              <a:lnSpc>
                <a:spcPts val="2000"/>
              </a:lnSpc>
              <a:spcBef>
                <a:spcPts val="0"/>
              </a:spcBef>
            </a:pPr>
            <a:endParaRPr lang="pt-BR" sz="800" dirty="0">
              <a:solidFill>
                <a:schemeClr val="tx1">
                  <a:lumMod val="75000"/>
                </a:schemeClr>
              </a:solidFill>
            </a:endParaRPr>
          </a:p>
          <a:p>
            <a:pPr>
              <a:lnSpc>
                <a:spcPts val="2000"/>
              </a:lnSpc>
              <a:spcBef>
                <a:spcPts val="800"/>
              </a:spcBef>
            </a:pPr>
            <a:r>
              <a:rPr lang="pt-BR" sz="2200" b="1" dirty="0">
                <a:solidFill>
                  <a:srgbClr val="FFFF00"/>
                </a:solidFill>
              </a:rPr>
              <a:t>—</a:t>
            </a:r>
            <a:r>
              <a:rPr lang="pt-BR" sz="2200" dirty="0"/>
              <a:t> “Qualquer projeto que termine com 60% realizado é um milagre</a:t>
            </a:r>
            <a:r>
              <a:rPr lang="pt-BR" sz="2200" dirty="0" smtClean="0"/>
              <a:t>”.</a:t>
            </a:r>
          </a:p>
          <a:p>
            <a:pPr>
              <a:lnSpc>
                <a:spcPts val="2000"/>
              </a:lnSpc>
              <a:spcBef>
                <a:spcPts val="0"/>
              </a:spcBef>
            </a:pPr>
            <a:endParaRPr lang="pt-BR" sz="800" dirty="0"/>
          </a:p>
          <a:p>
            <a:pPr>
              <a:lnSpc>
                <a:spcPts val="2000"/>
              </a:lnSpc>
              <a:spcBef>
                <a:spcPts val="800"/>
              </a:spcBef>
            </a:pPr>
            <a:r>
              <a:rPr lang="pt-BR" sz="2200" b="1" dirty="0">
                <a:solidFill>
                  <a:srgbClr val="FFFF00"/>
                </a:solidFill>
              </a:rPr>
              <a:t>—</a:t>
            </a:r>
            <a:r>
              <a:rPr lang="pt-BR" sz="2200" dirty="0"/>
              <a:t> “O ótimo é inimigo do bom” (Adágio popular).</a:t>
            </a:r>
          </a:p>
          <a:p>
            <a:pPr>
              <a:lnSpc>
                <a:spcPts val="2000"/>
              </a:lnSpc>
              <a:spcBef>
                <a:spcPts val="800"/>
              </a:spcBef>
            </a:pPr>
            <a:r>
              <a:rPr lang="pt-BR" sz="2200" i="1" dirty="0"/>
              <a:t>Corolário</a:t>
            </a:r>
            <a:r>
              <a:rPr lang="pt-BR" sz="2200" dirty="0"/>
              <a:t>: “Um bom plano hoje é melhor do que um plano perfeito amanhã</a:t>
            </a:r>
            <a:r>
              <a:rPr lang="pt-BR" sz="2200" dirty="0" smtClean="0"/>
              <a:t>”.</a:t>
            </a:r>
          </a:p>
          <a:p>
            <a:pPr>
              <a:lnSpc>
                <a:spcPts val="2000"/>
              </a:lnSpc>
              <a:spcBef>
                <a:spcPts val="0"/>
              </a:spcBef>
            </a:pPr>
            <a:endParaRPr lang="pt-BR" sz="800" dirty="0"/>
          </a:p>
          <a:p>
            <a:pPr>
              <a:lnSpc>
                <a:spcPts val="2000"/>
              </a:lnSpc>
              <a:spcBef>
                <a:spcPts val="800"/>
              </a:spcBef>
            </a:pPr>
            <a:r>
              <a:rPr lang="pt-BR" sz="2200" b="1" dirty="0">
                <a:solidFill>
                  <a:srgbClr val="FFFF00"/>
                </a:solidFill>
              </a:rPr>
              <a:t>—</a:t>
            </a:r>
            <a:r>
              <a:rPr lang="pt-BR" sz="2200" dirty="0"/>
              <a:t> “A montanha fica mais íngreme à medida que você avança na escalada</a:t>
            </a:r>
            <a:r>
              <a:rPr lang="pt-BR" sz="2200" dirty="0" smtClean="0"/>
              <a:t>”. </a:t>
            </a:r>
            <a:endParaRPr lang="pt-BR" sz="2200" dirty="0"/>
          </a:p>
          <a:p>
            <a:pPr>
              <a:lnSpc>
                <a:spcPts val="2000"/>
              </a:lnSpc>
              <a:spcBef>
                <a:spcPts val="800"/>
              </a:spcBef>
            </a:pPr>
            <a:r>
              <a:rPr lang="pt-BR" sz="2200" i="1" dirty="0"/>
              <a:t>Corolário</a:t>
            </a:r>
            <a:r>
              <a:rPr lang="pt-BR" sz="2200" dirty="0"/>
              <a:t>: “O cume sempre parece mais próximo do que realmente está</a:t>
            </a:r>
            <a:r>
              <a:rPr lang="pt-BR" sz="2200" dirty="0" smtClean="0"/>
              <a:t>”.</a:t>
            </a:r>
          </a:p>
          <a:p>
            <a:pPr>
              <a:lnSpc>
                <a:spcPts val="2000"/>
              </a:lnSpc>
              <a:spcBef>
                <a:spcPts val="0"/>
              </a:spcBef>
            </a:pPr>
            <a:endParaRPr lang="pt-BR" sz="800" dirty="0"/>
          </a:p>
          <a:p>
            <a:pPr>
              <a:lnSpc>
                <a:spcPts val="2000"/>
              </a:lnSpc>
              <a:spcBef>
                <a:spcPts val="800"/>
              </a:spcBef>
            </a:pPr>
            <a:r>
              <a:rPr lang="pt-BR" sz="2200" b="1" dirty="0">
                <a:solidFill>
                  <a:srgbClr val="FFFF00"/>
                </a:solidFill>
              </a:rPr>
              <a:t>—</a:t>
            </a:r>
            <a:r>
              <a:rPr lang="pt-BR" sz="2200" dirty="0"/>
              <a:t> “Nenhuma experiência é um fracasso completo — ela sempre pode servir como um exemplo negativo” </a:t>
            </a:r>
          </a:p>
          <a:p>
            <a:pPr>
              <a:lnSpc>
                <a:spcPts val="2000"/>
              </a:lnSpc>
              <a:spcBef>
                <a:spcPts val="800"/>
              </a:spcBef>
            </a:pPr>
            <a:r>
              <a:rPr lang="pt-BR" sz="2200" i="1" dirty="0"/>
              <a:t>Contraponto</a:t>
            </a:r>
            <a:r>
              <a:rPr lang="pt-BR" sz="2200" dirty="0"/>
              <a:t>: “Mesmo assim, prefira sempre os exemplos positivos</a:t>
            </a:r>
            <a:r>
              <a:rPr lang="pt-BR" sz="2200" dirty="0" smtClean="0"/>
              <a:t>”.</a:t>
            </a:r>
          </a:p>
          <a:p>
            <a:pPr>
              <a:lnSpc>
                <a:spcPts val="2000"/>
              </a:lnSpc>
              <a:spcBef>
                <a:spcPts val="0"/>
              </a:spcBef>
            </a:pPr>
            <a:endParaRPr lang="pt-BR" sz="900" dirty="0"/>
          </a:p>
          <a:p>
            <a:pPr>
              <a:lnSpc>
                <a:spcPts val="2000"/>
              </a:lnSpc>
              <a:spcBef>
                <a:spcPts val="800"/>
              </a:spcBef>
            </a:pPr>
            <a:r>
              <a:rPr lang="pt-BR" sz="2200" b="1" dirty="0">
                <a:solidFill>
                  <a:srgbClr val="FFFF00"/>
                </a:solidFill>
              </a:rPr>
              <a:t>—</a:t>
            </a:r>
            <a:r>
              <a:rPr lang="pt-BR" sz="2200" dirty="0"/>
              <a:t> “Um quilo de aplicação vale uma tonelada de meditação</a:t>
            </a:r>
            <a:r>
              <a:rPr lang="pt-BR" sz="2200" dirty="0" smtClean="0"/>
              <a:t>”.</a:t>
            </a:r>
            <a:endParaRPr lang="pt-BR" sz="2200" dirty="0"/>
          </a:p>
          <a:p>
            <a:pPr>
              <a:lnSpc>
                <a:spcPts val="2000"/>
              </a:lnSpc>
              <a:spcBef>
                <a:spcPts val="800"/>
              </a:spcBef>
            </a:pPr>
            <a:r>
              <a:rPr lang="pt-BR" sz="2200" dirty="0"/>
              <a:t>Corolário: “Não fique parado, pensando que </a:t>
            </a:r>
            <a:r>
              <a:rPr lang="pt-BR" sz="2200" dirty="0" smtClean="0"/>
              <a:t>‘ficar pensando’ </a:t>
            </a:r>
            <a:r>
              <a:rPr lang="pt-BR" sz="2200" dirty="0"/>
              <a:t>é grande coisa. Vá logo trabalhar!”. </a:t>
            </a:r>
          </a:p>
        </p:txBody>
      </p:sp>
    </p:spTree>
    <p:extLst>
      <p:ext uri="{BB962C8B-B14F-4D97-AF65-F5344CB8AC3E}">
        <p14:creationId xmlns:p14="http://schemas.microsoft.com/office/powerpoint/2010/main" val="2249144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pPr algn="l"/>
            <a:endParaRPr lang="pt-BR" sz="2800" b="1" dirty="0" smtClean="0"/>
          </a:p>
          <a:p>
            <a:pPr algn="l"/>
            <a:r>
              <a:rPr lang="pt-BR" sz="2800" b="1" dirty="0" smtClean="0"/>
              <a:t>Procedimentos </a:t>
            </a:r>
            <a:r>
              <a:rPr lang="pt-BR" sz="2800" b="1" dirty="0"/>
              <a:t>e/ou critérios de avaliação: </a:t>
            </a:r>
            <a:endParaRPr lang="pt-BR" sz="2800" dirty="0"/>
          </a:p>
          <a:p>
            <a:pPr algn="l"/>
            <a:r>
              <a:rPr lang="pt-BR" sz="2200" dirty="0"/>
              <a:t>Participação ao longo do Seminário e/ou apresentação de uma pequena monografia sobre questão tratada durante o Seminário.</a:t>
            </a:r>
          </a:p>
          <a:p>
            <a:pPr algn="l"/>
            <a:endParaRPr lang="pt-BR" sz="1000" b="1" dirty="0" smtClean="0"/>
          </a:p>
          <a:p>
            <a:pPr algn="l"/>
            <a:endParaRPr lang="pt-BR" sz="1000" b="1" dirty="0" smtClean="0"/>
          </a:p>
          <a:p>
            <a:pPr algn="l"/>
            <a:r>
              <a:rPr lang="pt-BR" sz="2800" b="1" dirty="0" smtClean="0"/>
              <a:t>Bibliografia:</a:t>
            </a:r>
            <a:endParaRPr lang="pt-BR" dirty="0"/>
          </a:p>
          <a:p>
            <a:pPr algn="l">
              <a:lnSpc>
                <a:spcPts val="2200"/>
              </a:lnSpc>
              <a:spcBef>
                <a:spcPts val="600"/>
              </a:spcBef>
            </a:pPr>
            <a:r>
              <a:rPr lang="pt-BR" sz="2000" dirty="0"/>
              <a:t>BEAUD, Michel. </a:t>
            </a:r>
            <a:r>
              <a:rPr lang="pt-BR" sz="2000" i="1" dirty="0"/>
              <a:t>A arte da tese</a:t>
            </a:r>
            <a:r>
              <a:rPr lang="pt-BR" sz="2000" dirty="0"/>
              <a:t>. São Paulo: </a:t>
            </a:r>
            <a:r>
              <a:rPr lang="pt-BR" sz="2000" dirty="0" err="1"/>
              <a:t>Bestbolso</a:t>
            </a:r>
            <a:r>
              <a:rPr lang="pt-BR" sz="2000" dirty="0"/>
              <a:t>, 2014.</a:t>
            </a:r>
          </a:p>
          <a:p>
            <a:pPr algn="l">
              <a:lnSpc>
                <a:spcPts val="2200"/>
              </a:lnSpc>
              <a:spcBef>
                <a:spcPts val="600"/>
              </a:spcBef>
            </a:pPr>
            <a:r>
              <a:rPr lang="pt-BR" sz="2000" dirty="0"/>
              <a:t>ECO, Humberto. </a:t>
            </a:r>
            <a:r>
              <a:rPr lang="pt-BR" sz="2000" i="1" dirty="0"/>
              <a:t>Como se faz uma tese?</a:t>
            </a:r>
            <a:r>
              <a:rPr lang="pt-BR" sz="2000" dirty="0"/>
              <a:t> São Paulo: Perspectiva, 2014. </a:t>
            </a:r>
          </a:p>
          <a:p>
            <a:pPr algn="l">
              <a:lnSpc>
                <a:spcPts val="2200"/>
              </a:lnSpc>
              <a:spcBef>
                <a:spcPts val="600"/>
              </a:spcBef>
            </a:pPr>
            <a:r>
              <a:rPr lang="pt-BR" sz="2000" dirty="0"/>
              <a:t>VEIGA-NETO, Alfredo. </a:t>
            </a:r>
            <a:r>
              <a:rPr lang="pt-BR" sz="2000" i="1" dirty="0"/>
              <a:t>A ordem das disciplinas</a:t>
            </a:r>
            <a:r>
              <a:rPr lang="pt-BR" sz="2000" dirty="0"/>
              <a:t>. Porto Alegre: PPG-Educação/UFRGS, 1996</a:t>
            </a:r>
            <a:r>
              <a:rPr lang="pt-BR" sz="2000" dirty="0" smtClean="0"/>
              <a:t>.</a:t>
            </a:r>
          </a:p>
          <a:p>
            <a:pPr algn="l">
              <a:lnSpc>
                <a:spcPts val="2200"/>
              </a:lnSpc>
              <a:spcBef>
                <a:spcPts val="600"/>
              </a:spcBef>
            </a:pPr>
            <a:r>
              <a:rPr lang="pt-BR" sz="2000" dirty="0"/>
              <a:t>VEIGA-NETO, Alfredo. Mais dicas... In: VEIGA-NETO, Alfredo et al. </a:t>
            </a:r>
            <a:r>
              <a:rPr lang="pt-BR" sz="2000" i="1" dirty="0"/>
              <a:t>Pesquisas em Educação: experimentando outros modos investigativos</a:t>
            </a:r>
            <a:r>
              <a:rPr lang="pt-BR" sz="2000" dirty="0"/>
              <a:t> (Coleção Cadernos Pedagógicos da </a:t>
            </a:r>
            <a:r>
              <a:rPr lang="pt-BR" sz="2000" dirty="0" err="1"/>
              <a:t>EaD</a:t>
            </a:r>
            <a:r>
              <a:rPr lang="pt-BR" sz="2000" dirty="0"/>
              <a:t>). Rio Grande: FURG, 2013. p. 25-40.</a:t>
            </a:r>
          </a:p>
          <a:p>
            <a:pPr algn="l"/>
            <a:endParaRPr lang="pt-BR" sz="2000" dirty="0"/>
          </a:p>
          <a:p>
            <a:endParaRPr lang="pt-BR"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lstStyle/>
          <a:p>
            <a:pPr>
              <a:lnSpc>
                <a:spcPts val="2000"/>
              </a:lnSpc>
              <a:spcBef>
                <a:spcPts val="600"/>
              </a:spcBef>
            </a:pPr>
            <a:endParaRPr lang="pt-BR" b="1" dirty="0" smtClean="0"/>
          </a:p>
          <a:p>
            <a:pPr>
              <a:lnSpc>
                <a:spcPts val="2000"/>
              </a:lnSpc>
              <a:spcBef>
                <a:spcPts val="600"/>
              </a:spcBef>
            </a:pPr>
            <a:r>
              <a:rPr lang="pt-BR" b="1" dirty="0" smtClean="0"/>
              <a:t>Projetos de pesquisa</a:t>
            </a:r>
          </a:p>
          <a:p>
            <a:pPr>
              <a:lnSpc>
                <a:spcPts val="2000"/>
              </a:lnSpc>
              <a:spcBef>
                <a:spcPts val="600"/>
              </a:spcBef>
            </a:pPr>
            <a:endParaRPr lang="pt-BR" sz="800" dirty="0" smtClean="0"/>
          </a:p>
          <a:p>
            <a:pPr>
              <a:lnSpc>
                <a:spcPts val="2000"/>
              </a:lnSpc>
              <a:spcBef>
                <a:spcPts val="600"/>
              </a:spcBef>
            </a:pPr>
            <a:r>
              <a:rPr lang="pt-BR" sz="2200" b="1" dirty="0" smtClean="0">
                <a:solidFill>
                  <a:srgbClr val="FFFF00"/>
                </a:solidFill>
              </a:rPr>
              <a:t>—</a:t>
            </a:r>
            <a:r>
              <a:rPr lang="pt-BR" sz="2200" dirty="0" smtClean="0">
                <a:solidFill>
                  <a:srgbClr val="FFFF00"/>
                </a:solidFill>
              </a:rPr>
              <a:t> </a:t>
            </a:r>
            <a:r>
              <a:rPr lang="pt-BR" sz="2200" dirty="0"/>
              <a:t>“Um projeto não deve começar pela escolha das ferramentas”.</a:t>
            </a:r>
          </a:p>
          <a:p>
            <a:pPr>
              <a:lnSpc>
                <a:spcPts val="2000"/>
              </a:lnSpc>
              <a:spcBef>
                <a:spcPts val="600"/>
              </a:spcBef>
            </a:pPr>
            <a:r>
              <a:rPr lang="pt-BR" sz="2200" i="1" dirty="0"/>
              <a:t>Corolário1</a:t>
            </a:r>
            <a:r>
              <a:rPr lang="pt-BR" sz="2200" dirty="0"/>
              <a:t>: “Não é a sofisticação da ferramenta que determina se ela é adequada à tarefa que você tem </a:t>
            </a:r>
            <a:r>
              <a:rPr lang="pt-BR" sz="2200" dirty="0" smtClean="0"/>
              <a:t>pela </a:t>
            </a:r>
            <a:r>
              <a:rPr lang="pt-BR" sz="2200" dirty="0"/>
              <a:t>frente”.</a:t>
            </a:r>
          </a:p>
          <a:p>
            <a:pPr>
              <a:lnSpc>
                <a:spcPts val="2000"/>
              </a:lnSpc>
              <a:spcBef>
                <a:spcPts val="600"/>
              </a:spcBef>
            </a:pPr>
            <a:r>
              <a:rPr lang="pt-BR" sz="2200" i="1" dirty="0"/>
              <a:t>Corolário 2</a:t>
            </a:r>
            <a:r>
              <a:rPr lang="pt-BR" sz="2200" dirty="0"/>
              <a:t>: “Antes de pegar um alicate, examine se a tarefa não é apenas pregar um prego”.</a:t>
            </a:r>
          </a:p>
          <a:p>
            <a:pPr>
              <a:lnSpc>
                <a:spcPts val="2000"/>
              </a:lnSpc>
              <a:spcBef>
                <a:spcPts val="600"/>
              </a:spcBef>
            </a:pPr>
            <a:r>
              <a:rPr lang="pt-BR" sz="2200" i="1" dirty="0"/>
              <a:t>Contraponto</a:t>
            </a:r>
            <a:r>
              <a:rPr lang="pt-BR" sz="2200" dirty="0"/>
              <a:t>: “De qualquer maneira, teorização, ferramentas e problemas caminham e se definem juntos</a:t>
            </a:r>
            <a:r>
              <a:rPr lang="pt-BR" sz="2200" dirty="0" smtClean="0"/>
              <a:t>”.</a:t>
            </a:r>
          </a:p>
          <a:p>
            <a:pPr>
              <a:lnSpc>
                <a:spcPts val="2000"/>
              </a:lnSpc>
              <a:spcBef>
                <a:spcPts val="600"/>
              </a:spcBef>
            </a:pPr>
            <a:endParaRPr lang="pt-BR" sz="2200" dirty="0"/>
          </a:p>
          <a:p>
            <a:pPr>
              <a:lnSpc>
                <a:spcPts val="2000"/>
              </a:lnSpc>
              <a:spcBef>
                <a:spcPts val="600"/>
              </a:spcBef>
            </a:pPr>
            <a:r>
              <a:rPr lang="pt-BR" sz="2200" b="1" dirty="0">
                <a:solidFill>
                  <a:srgbClr val="FFFF00"/>
                </a:solidFill>
              </a:rPr>
              <a:t>—</a:t>
            </a:r>
            <a:r>
              <a:rPr lang="pt-BR" sz="2200" dirty="0">
                <a:solidFill>
                  <a:srgbClr val="FFFF00"/>
                </a:solidFill>
              </a:rPr>
              <a:t> </a:t>
            </a:r>
            <a:r>
              <a:rPr lang="pt-BR" sz="2200" dirty="0"/>
              <a:t>“Os problemas de pesquisa não estão vagando por aí, soltos no mundo e à nossa espera; eles têm de ser </a:t>
            </a:r>
            <a:r>
              <a:rPr lang="pt-BR" sz="2200" dirty="0" smtClean="0"/>
              <a:t>construídos</a:t>
            </a:r>
            <a:r>
              <a:rPr lang="pt-BR" sz="2200" dirty="0"/>
              <a:t>, alimentados, tecidos, cultivados</a:t>
            </a:r>
            <a:r>
              <a:rPr lang="pt-BR" sz="2200" dirty="0" smtClean="0"/>
              <a:t>”.</a:t>
            </a:r>
          </a:p>
          <a:p>
            <a:pPr>
              <a:lnSpc>
                <a:spcPts val="2000"/>
              </a:lnSpc>
              <a:spcBef>
                <a:spcPts val="600"/>
              </a:spcBef>
            </a:pPr>
            <a:endParaRPr lang="pt-BR" sz="2200" dirty="0"/>
          </a:p>
          <a:p>
            <a:pPr>
              <a:lnSpc>
                <a:spcPts val="2000"/>
              </a:lnSpc>
              <a:spcBef>
                <a:spcPts val="600"/>
              </a:spcBef>
            </a:pPr>
            <a:r>
              <a:rPr lang="pt-BR" sz="2200" b="1" dirty="0">
                <a:solidFill>
                  <a:srgbClr val="FFFF00"/>
                </a:solidFill>
              </a:rPr>
              <a:t>—</a:t>
            </a:r>
            <a:r>
              <a:rPr lang="pt-BR" sz="2200" dirty="0">
                <a:solidFill>
                  <a:srgbClr val="FFFF00"/>
                </a:solidFill>
              </a:rPr>
              <a:t> </a:t>
            </a:r>
            <a:r>
              <a:rPr lang="pt-BR" sz="2200" dirty="0"/>
              <a:t>“Um projeto de pesquisa só vale a pena se for de </a:t>
            </a:r>
            <a:r>
              <a:rPr lang="pt-BR" sz="2200" b="1" dirty="0">
                <a:solidFill>
                  <a:srgbClr val="FFFF00"/>
                </a:solidFill>
              </a:rPr>
              <a:t>RIR</a:t>
            </a:r>
            <a:r>
              <a:rPr lang="pt-BR" sz="2200" dirty="0" smtClean="0"/>
              <a:t>:</a:t>
            </a:r>
          </a:p>
          <a:p>
            <a:pPr>
              <a:lnSpc>
                <a:spcPts val="2000"/>
              </a:lnSpc>
              <a:spcBef>
                <a:spcPts val="600"/>
              </a:spcBef>
            </a:pPr>
            <a:r>
              <a:rPr lang="pt-BR" sz="2200" b="1" dirty="0" smtClean="0">
                <a:solidFill>
                  <a:srgbClr val="FFFF00"/>
                </a:solidFill>
              </a:rPr>
              <a:t>R</a:t>
            </a:r>
            <a:r>
              <a:rPr lang="pt-BR" sz="2200" dirty="0" smtClean="0"/>
              <a:t>elevante</a:t>
            </a:r>
            <a:r>
              <a:rPr lang="pt-BR" sz="2200" dirty="0"/>
              <a:t>,</a:t>
            </a:r>
            <a:r>
              <a:rPr lang="pt-BR" sz="2200" b="1" dirty="0">
                <a:solidFill>
                  <a:srgbClr val="FFFF00"/>
                </a:solidFill>
              </a:rPr>
              <a:t> I</a:t>
            </a:r>
            <a:r>
              <a:rPr lang="pt-BR" sz="2200" dirty="0"/>
              <a:t>nédito e </a:t>
            </a:r>
            <a:r>
              <a:rPr lang="pt-BR" sz="2200" b="1" dirty="0">
                <a:solidFill>
                  <a:srgbClr val="FFFF00"/>
                </a:solidFill>
              </a:rPr>
              <a:t>R</a:t>
            </a:r>
            <a:r>
              <a:rPr lang="pt-BR" sz="2200" dirty="0"/>
              <a:t>ealizável”.</a:t>
            </a:r>
          </a:p>
          <a:p>
            <a:pPr>
              <a:lnSpc>
                <a:spcPts val="2000"/>
              </a:lnSpc>
              <a:spcBef>
                <a:spcPts val="600"/>
              </a:spcBef>
            </a:pPr>
            <a:r>
              <a:rPr lang="pt-BR" sz="2200" i="1" dirty="0"/>
              <a:t>Corolário</a:t>
            </a:r>
            <a:r>
              <a:rPr lang="pt-BR" sz="2200" dirty="0"/>
              <a:t>: “Se faltar uma dessas letras, abandone a empreitada”.</a:t>
            </a:r>
          </a:p>
          <a:p>
            <a:pPr>
              <a:lnSpc>
                <a:spcPts val="2000"/>
              </a:lnSpc>
              <a:spcBef>
                <a:spcPts val="600"/>
              </a:spcBef>
            </a:pPr>
            <a:r>
              <a:rPr lang="pt-BR" sz="2200" i="1" dirty="0"/>
              <a:t>Contraponto</a:t>
            </a:r>
            <a:r>
              <a:rPr lang="pt-BR" sz="2200" dirty="0"/>
              <a:t>: “A relevância, o ineditismo e a </a:t>
            </a:r>
            <a:r>
              <a:rPr lang="pt-BR" sz="2200" dirty="0" err="1"/>
              <a:t>realizabilidade</a:t>
            </a:r>
            <a:r>
              <a:rPr lang="pt-BR" sz="2200" dirty="0"/>
              <a:t> não são evidentes por si e não valem igualmente para qualquer campo; devem ser estudados e discutidos com quem já tem experiência no campo</a:t>
            </a:r>
            <a:r>
              <a:rPr lang="pt-BR" sz="2200" dirty="0" smtClean="0"/>
              <a:t>”.</a:t>
            </a:r>
            <a:endParaRPr lang="pt-BR" sz="2200" dirty="0">
              <a:solidFill>
                <a:schemeClr val="tx1"/>
              </a:solidFill>
            </a:endParaRPr>
          </a:p>
        </p:txBody>
      </p:sp>
    </p:spTree>
    <p:extLst>
      <p:ext uri="{BB962C8B-B14F-4D97-AF65-F5344CB8AC3E}">
        <p14:creationId xmlns:p14="http://schemas.microsoft.com/office/powerpoint/2010/main" val="2249144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r>
              <a:rPr lang="pt-BR" b="1" dirty="0" smtClean="0"/>
              <a:t>Foco</a:t>
            </a:r>
            <a:endParaRPr lang="pt-BR" dirty="0"/>
          </a:p>
          <a:p>
            <a:endParaRPr lang="pt-BR" sz="900" dirty="0" smtClean="0"/>
          </a:p>
          <a:p>
            <a:endParaRPr lang="pt-BR" sz="900" dirty="0" smtClean="0"/>
          </a:p>
          <a:p>
            <a:endParaRPr lang="pt-BR" sz="900" dirty="0" smtClean="0"/>
          </a:p>
          <a:p>
            <a:pPr>
              <a:lnSpc>
                <a:spcPts val="2000"/>
              </a:lnSpc>
              <a:spcBef>
                <a:spcPts val="600"/>
              </a:spcBef>
            </a:pPr>
            <a:r>
              <a:rPr lang="pt-BR" sz="2400" b="1" dirty="0" smtClean="0">
                <a:solidFill>
                  <a:srgbClr val="FFFF00"/>
                </a:solidFill>
              </a:rPr>
              <a:t>—</a:t>
            </a:r>
            <a:r>
              <a:rPr lang="pt-BR" sz="2400" dirty="0" smtClean="0"/>
              <a:t> </a:t>
            </a:r>
            <a:r>
              <a:rPr lang="pt-BR" sz="2400" dirty="0"/>
              <a:t>“Alguém com um relógio sabe que horas são. Alguém com dois relógios nunca tem certeza</a:t>
            </a:r>
            <a:r>
              <a:rPr lang="pt-BR" sz="2400" dirty="0" smtClean="0"/>
              <a:t>”.</a:t>
            </a:r>
          </a:p>
          <a:p>
            <a:pPr>
              <a:lnSpc>
                <a:spcPts val="2000"/>
              </a:lnSpc>
              <a:spcBef>
                <a:spcPts val="600"/>
              </a:spcBef>
            </a:pPr>
            <a:endParaRPr lang="pt-BR" sz="800" dirty="0"/>
          </a:p>
          <a:p>
            <a:pPr>
              <a:lnSpc>
                <a:spcPts val="2000"/>
              </a:lnSpc>
              <a:spcBef>
                <a:spcPts val="600"/>
              </a:spcBef>
            </a:pPr>
            <a:r>
              <a:rPr lang="pt-BR" sz="2400" b="1" dirty="0">
                <a:solidFill>
                  <a:srgbClr val="FFFF00"/>
                </a:solidFill>
              </a:rPr>
              <a:t>—</a:t>
            </a:r>
            <a:r>
              <a:rPr lang="pt-BR" sz="2400" dirty="0"/>
              <a:t> “Se, como técnico, você quer mesmo ganhar as Olimpíadas, leve um atleta que pula cinco metros e não cinco atletas que pulam um metro cada um</a:t>
            </a:r>
            <a:r>
              <a:rPr lang="pt-BR" sz="2400" dirty="0" smtClean="0"/>
              <a:t>”.</a:t>
            </a:r>
          </a:p>
          <a:p>
            <a:pPr>
              <a:lnSpc>
                <a:spcPts val="2000"/>
              </a:lnSpc>
              <a:spcBef>
                <a:spcPts val="600"/>
              </a:spcBef>
            </a:pPr>
            <a:endParaRPr lang="pt-BR" sz="800" dirty="0"/>
          </a:p>
          <a:p>
            <a:pPr>
              <a:lnSpc>
                <a:spcPts val="2000"/>
              </a:lnSpc>
              <a:spcBef>
                <a:spcPts val="600"/>
              </a:spcBef>
            </a:pPr>
            <a:r>
              <a:rPr lang="pt-BR" sz="2400" b="1" dirty="0">
                <a:solidFill>
                  <a:srgbClr val="FFFF00"/>
                </a:solidFill>
              </a:rPr>
              <a:t>—</a:t>
            </a:r>
            <a:r>
              <a:rPr lang="pt-BR" sz="2400" dirty="0">
                <a:solidFill>
                  <a:srgbClr val="FFFF00"/>
                </a:solidFill>
              </a:rPr>
              <a:t> </a:t>
            </a:r>
            <a:r>
              <a:rPr lang="pt-BR" sz="2400" dirty="0"/>
              <a:t>“Um erudito sabe tudo. Um sábio sabe o essencial</a:t>
            </a:r>
            <a:r>
              <a:rPr lang="pt-BR" sz="2400" dirty="0" smtClean="0"/>
              <a:t>”.</a:t>
            </a:r>
          </a:p>
          <a:p>
            <a:pPr>
              <a:lnSpc>
                <a:spcPts val="2000"/>
              </a:lnSpc>
              <a:spcBef>
                <a:spcPts val="600"/>
              </a:spcBef>
            </a:pPr>
            <a:endParaRPr lang="pt-BR" sz="800" dirty="0"/>
          </a:p>
          <a:p>
            <a:pPr>
              <a:lnSpc>
                <a:spcPts val="2000"/>
              </a:lnSpc>
              <a:spcBef>
                <a:spcPts val="600"/>
              </a:spcBef>
            </a:pPr>
            <a:r>
              <a:rPr lang="pt-BR" sz="2400" b="1" dirty="0">
                <a:solidFill>
                  <a:srgbClr val="FFFF00"/>
                </a:solidFill>
              </a:rPr>
              <a:t>—</a:t>
            </a:r>
            <a:r>
              <a:rPr lang="pt-BR" sz="2400" dirty="0"/>
              <a:t> “Há tuas tragédias na vida: uma é não obter o que o seu coração deseja; a outra é obter</a:t>
            </a:r>
            <a:r>
              <a:rPr lang="pt-BR" sz="2400" dirty="0" smtClean="0"/>
              <a:t>”.</a:t>
            </a:r>
          </a:p>
          <a:p>
            <a:pPr>
              <a:lnSpc>
                <a:spcPts val="2000"/>
              </a:lnSpc>
              <a:spcBef>
                <a:spcPts val="600"/>
              </a:spcBef>
            </a:pPr>
            <a:endParaRPr lang="pt-BR" sz="2200" dirty="0"/>
          </a:p>
          <a:p>
            <a:pPr>
              <a:lnSpc>
                <a:spcPts val="2000"/>
              </a:lnSpc>
              <a:spcBef>
                <a:spcPts val="600"/>
              </a:spcBef>
            </a:pPr>
            <a:r>
              <a:rPr lang="pt-BR" sz="2400" b="1" dirty="0">
                <a:solidFill>
                  <a:srgbClr val="FFFF00"/>
                </a:solidFill>
              </a:rPr>
              <a:t>—</a:t>
            </a:r>
            <a:r>
              <a:rPr lang="pt-BR" sz="2400" dirty="0"/>
              <a:t> “Acerca daquilo de que não se pode falar, tem que se ficar em silêncio</a:t>
            </a:r>
            <a:r>
              <a:rPr lang="pt-BR" sz="2400" dirty="0" smtClean="0"/>
              <a:t>”.</a:t>
            </a:r>
            <a:endParaRPr lang="pt-BR" sz="2400" dirty="0"/>
          </a:p>
          <a:p>
            <a:pPr>
              <a:lnSpc>
                <a:spcPts val="2000"/>
              </a:lnSpc>
              <a:spcBef>
                <a:spcPts val="600"/>
              </a:spcBef>
            </a:pPr>
            <a:r>
              <a:rPr lang="pt-BR" sz="2400" dirty="0"/>
              <a:t>Corolário (venezuelano): “Por que não te calas</a:t>
            </a:r>
            <a:r>
              <a:rPr lang="pt-BR" sz="2400" dirty="0" smtClean="0"/>
              <a:t>?”.</a:t>
            </a:r>
            <a:endParaRPr lang="pt-BR" sz="2400" dirty="0"/>
          </a:p>
        </p:txBody>
      </p:sp>
    </p:spTree>
    <p:extLst>
      <p:ext uri="{BB962C8B-B14F-4D97-AF65-F5344CB8AC3E}">
        <p14:creationId xmlns:p14="http://schemas.microsoft.com/office/powerpoint/2010/main" val="2249144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fontScale="70000" lnSpcReduction="20000"/>
          </a:bodyPr>
          <a:lstStyle/>
          <a:p>
            <a:r>
              <a:rPr lang="pt-BR" sz="4600" b="1" dirty="0" smtClean="0">
                <a:solidFill>
                  <a:schemeClr val="tx1"/>
                </a:solidFill>
              </a:rPr>
              <a:t>Ferramentas</a:t>
            </a:r>
          </a:p>
          <a:p>
            <a:endParaRPr lang="pt-BR" sz="1100" dirty="0"/>
          </a:p>
          <a:p>
            <a:r>
              <a:rPr lang="pt-BR" b="1" dirty="0">
                <a:solidFill>
                  <a:srgbClr val="FFFF00"/>
                </a:solidFill>
              </a:rPr>
              <a:t>—</a:t>
            </a:r>
            <a:r>
              <a:rPr lang="pt-BR" dirty="0">
                <a:solidFill>
                  <a:srgbClr val="FFFF00"/>
                </a:solidFill>
              </a:rPr>
              <a:t> </a:t>
            </a:r>
            <a:r>
              <a:rPr lang="pt-BR" dirty="0"/>
              <a:t>“A teoria como caixa de ferramentas quer dizer: a) que se trata de construir não um sistema, mas um instrumento: uma lógica própria às </a:t>
            </a:r>
            <a:r>
              <a:rPr lang="pt-BR" dirty="0" smtClean="0"/>
              <a:t>relações </a:t>
            </a:r>
            <a:r>
              <a:rPr lang="pt-BR" dirty="0"/>
              <a:t>de poder e às lutas que se engajam em torno delas; b) que essa pesquisa só pode se fazer aos poucos, a partir de uma reflexão (</a:t>
            </a:r>
            <a:r>
              <a:rPr lang="pt-BR" dirty="0" err="1" smtClean="0"/>
              <a:t>neces-sariamente</a:t>
            </a:r>
            <a:r>
              <a:rPr lang="pt-BR" dirty="0" smtClean="0"/>
              <a:t> </a:t>
            </a:r>
            <a:r>
              <a:rPr lang="pt-BR" dirty="0"/>
              <a:t>histórica em algumas de suas dimensões) sobre situações dadas</a:t>
            </a:r>
            <a:r>
              <a:rPr lang="pt-BR" dirty="0" smtClean="0"/>
              <a:t>”.</a:t>
            </a:r>
          </a:p>
          <a:p>
            <a:endParaRPr lang="pt-BR" sz="1100" dirty="0"/>
          </a:p>
          <a:p>
            <a:r>
              <a:rPr lang="pt-BR" b="1" dirty="0">
                <a:solidFill>
                  <a:srgbClr val="FFFF00"/>
                </a:solidFill>
              </a:rPr>
              <a:t>—</a:t>
            </a:r>
            <a:r>
              <a:rPr lang="pt-BR" dirty="0">
                <a:solidFill>
                  <a:srgbClr val="FFFF00"/>
                </a:solidFill>
              </a:rPr>
              <a:t> </a:t>
            </a:r>
            <a:r>
              <a:rPr lang="pt-BR" dirty="0"/>
              <a:t>“Todos os meus livros são pequenas caixas de ferramentas</a:t>
            </a:r>
            <a:r>
              <a:rPr lang="pt-BR" dirty="0" smtClean="0"/>
              <a:t>”.</a:t>
            </a:r>
          </a:p>
          <a:p>
            <a:endParaRPr lang="pt-BR" sz="1100" dirty="0"/>
          </a:p>
          <a:p>
            <a:r>
              <a:rPr lang="pt-BR" b="1" dirty="0">
                <a:solidFill>
                  <a:srgbClr val="FFFF00"/>
                </a:solidFill>
              </a:rPr>
              <a:t>—</a:t>
            </a:r>
            <a:r>
              <a:rPr lang="pt-BR" dirty="0">
                <a:solidFill>
                  <a:srgbClr val="FFFF00"/>
                </a:solidFill>
              </a:rPr>
              <a:t> </a:t>
            </a:r>
            <a:r>
              <a:rPr lang="pt-BR" dirty="0"/>
              <a:t>“Quanto mais funções uma ferramenta pode executar, pior ela executará tais funções</a:t>
            </a:r>
            <a:r>
              <a:rPr lang="pt-BR" dirty="0" smtClean="0"/>
              <a:t>”.</a:t>
            </a:r>
            <a:endParaRPr lang="pt-BR" dirty="0"/>
          </a:p>
          <a:p>
            <a:r>
              <a:rPr lang="pt-BR" i="1" dirty="0"/>
              <a:t>Corolário</a:t>
            </a:r>
            <a:r>
              <a:rPr lang="pt-BR" dirty="0"/>
              <a:t>: “Escolha sempre a ferramenta certa”.</a:t>
            </a:r>
          </a:p>
          <a:p>
            <a:r>
              <a:rPr lang="pt-BR" i="1" dirty="0"/>
              <a:t>Contraponto</a:t>
            </a:r>
            <a:r>
              <a:rPr lang="pt-BR" dirty="0"/>
              <a:t>: “Nunca é fácil escolher a ferramenta certa</a:t>
            </a:r>
            <a:r>
              <a:rPr lang="pt-BR" dirty="0" smtClean="0"/>
              <a:t>”.</a:t>
            </a:r>
          </a:p>
          <a:p>
            <a:endParaRPr lang="pt-BR" sz="1100" dirty="0"/>
          </a:p>
          <a:p>
            <a:r>
              <a:rPr lang="pt-BR" b="1" dirty="0">
                <a:solidFill>
                  <a:srgbClr val="FFFF00"/>
                </a:solidFill>
              </a:rPr>
              <a:t>—</a:t>
            </a:r>
            <a:r>
              <a:rPr lang="pt-BR" dirty="0">
                <a:solidFill>
                  <a:srgbClr val="FFFF00"/>
                </a:solidFill>
              </a:rPr>
              <a:t> </a:t>
            </a:r>
            <a:r>
              <a:rPr lang="pt-BR" dirty="0"/>
              <a:t>“Ferramentas incrementadas não funcionam</a:t>
            </a:r>
            <a:r>
              <a:rPr lang="pt-BR" dirty="0" smtClean="0"/>
              <a:t>”.</a:t>
            </a:r>
          </a:p>
          <a:p>
            <a:endParaRPr lang="pt-BR" sz="1100" dirty="0"/>
          </a:p>
          <a:p>
            <a:r>
              <a:rPr lang="pt-BR" b="1" dirty="0">
                <a:solidFill>
                  <a:srgbClr val="FFFF00"/>
                </a:solidFill>
              </a:rPr>
              <a:t>—</a:t>
            </a:r>
            <a:r>
              <a:rPr lang="pt-BR" dirty="0">
                <a:solidFill>
                  <a:srgbClr val="FFFF00"/>
                </a:solidFill>
              </a:rPr>
              <a:t> </a:t>
            </a:r>
            <a:r>
              <a:rPr lang="pt-BR" dirty="0"/>
              <a:t>“Os computadores não merecem confiança; mas os seres humanos merecem ainda menos</a:t>
            </a:r>
            <a:r>
              <a:rPr lang="pt-BR" dirty="0" smtClean="0"/>
              <a:t>”.</a:t>
            </a:r>
          </a:p>
          <a:p>
            <a:endParaRPr lang="pt-BR" sz="1100" dirty="0"/>
          </a:p>
          <a:p>
            <a:r>
              <a:rPr lang="pt-BR" b="1" dirty="0">
                <a:solidFill>
                  <a:srgbClr val="FFFF00"/>
                </a:solidFill>
              </a:rPr>
              <a:t>—</a:t>
            </a:r>
            <a:r>
              <a:rPr lang="pt-BR" dirty="0">
                <a:solidFill>
                  <a:srgbClr val="FFFF00"/>
                </a:solidFill>
              </a:rPr>
              <a:t> </a:t>
            </a:r>
            <a:r>
              <a:rPr lang="pt-BR" dirty="0"/>
              <a:t>“Se você não entende determinada palavra em um artigo técnico, deixe-a de lado; o artigo ficará melhor sem ela” </a:t>
            </a:r>
          </a:p>
          <a:p>
            <a:endParaRPr lang="pt-BR" dirty="0">
              <a:solidFill>
                <a:schemeClr val="tx1"/>
              </a:solidFill>
            </a:endParaRPr>
          </a:p>
        </p:txBody>
      </p:sp>
    </p:spTree>
    <p:extLst>
      <p:ext uri="{BB962C8B-B14F-4D97-AF65-F5344CB8AC3E}">
        <p14:creationId xmlns:p14="http://schemas.microsoft.com/office/powerpoint/2010/main" val="22491448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pPr>
              <a:lnSpc>
                <a:spcPts val="2000"/>
              </a:lnSpc>
              <a:spcBef>
                <a:spcPts val="600"/>
              </a:spcBef>
            </a:pPr>
            <a:endParaRPr lang="pt-BR" sz="800" b="1" dirty="0" smtClean="0"/>
          </a:p>
          <a:p>
            <a:pPr>
              <a:lnSpc>
                <a:spcPts val="2000"/>
              </a:lnSpc>
              <a:spcBef>
                <a:spcPts val="600"/>
              </a:spcBef>
            </a:pPr>
            <a:r>
              <a:rPr lang="pt-BR" b="1" dirty="0" smtClean="0"/>
              <a:t>Empulhações</a:t>
            </a:r>
          </a:p>
          <a:p>
            <a:pPr>
              <a:lnSpc>
                <a:spcPts val="2000"/>
              </a:lnSpc>
              <a:spcBef>
                <a:spcPts val="1200"/>
              </a:spcBef>
            </a:pPr>
            <a:r>
              <a:rPr lang="pt-BR" sz="2200" b="1" dirty="0" smtClean="0">
                <a:solidFill>
                  <a:srgbClr val="FFFF00"/>
                </a:solidFill>
              </a:rPr>
              <a:t>—</a:t>
            </a:r>
            <a:r>
              <a:rPr lang="pt-BR" sz="2200" dirty="0" smtClean="0">
                <a:solidFill>
                  <a:srgbClr val="FFFF00"/>
                </a:solidFill>
              </a:rPr>
              <a:t> </a:t>
            </a:r>
            <a:r>
              <a:rPr lang="pt-BR" sz="2200" dirty="0"/>
              <a:t>“Qualquer ideia, por mais simples que seja, pode ser expressa nos termos mais </a:t>
            </a:r>
            <a:r>
              <a:rPr lang="pt-BR" sz="2200" dirty="0" smtClean="0"/>
              <a:t>complicados. E vice-versa”</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“O território por trás da retórica está sempre minado de equívocos</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“Tudo é possível dizer se você não sabe do que está falando</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“Para saber se o interlocutor </a:t>
            </a:r>
            <a:r>
              <a:rPr lang="pt-BR" sz="2200" dirty="0" smtClean="0"/>
              <a:t>sabe aquilo </a:t>
            </a:r>
            <a:r>
              <a:rPr lang="pt-BR" sz="2200" dirty="0"/>
              <a:t>que diz, peça para ele dizer de outra maneira”.</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“Com frases curtas e palavras simples, é mais difícil enrolar”.</a:t>
            </a:r>
          </a:p>
          <a:p>
            <a:pPr>
              <a:lnSpc>
                <a:spcPts val="2000"/>
              </a:lnSpc>
              <a:spcBef>
                <a:spcPts val="1200"/>
              </a:spcBef>
            </a:pPr>
            <a:r>
              <a:rPr lang="pt-BR" sz="2200" i="1" dirty="0"/>
              <a:t>Corolário</a:t>
            </a:r>
            <a:r>
              <a:rPr lang="pt-BR" sz="2200" dirty="0"/>
              <a:t>: “Afaste-se dos textos ricos em palavrórios vazios, circunlóquios rebuscados, erudição empolada, metáforas obscuras, construções pretenciosas. Em geral, eles são produzidos por mentes indigentes, muito indigentes”.</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“Todo excesso de palavras proparoxítonas é um forte sinal de empulhação”.</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“Desconfie dos textos em que há mais palavras entre aspas do que palavras sem aspas”.</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“Nunca confunda literatura com literatice</a:t>
            </a:r>
            <a:r>
              <a:rPr lang="pt-BR" sz="2200" dirty="0" smtClean="0"/>
              <a:t>”.</a:t>
            </a:r>
            <a:endParaRPr lang="pt-BR" sz="2200" dirty="0"/>
          </a:p>
        </p:txBody>
      </p:sp>
    </p:spTree>
    <p:extLst>
      <p:ext uri="{BB962C8B-B14F-4D97-AF65-F5344CB8AC3E}">
        <p14:creationId xmlns:p14="http://schemas.microsoft.com/office/powerpoint/2010/main" val="12761012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408712"/>
          </a:xfrm>
        </p:spPr>
        <p:txBody>
          <a:bodyPr>
            <a:normAutofit fontScale="70000" lnSpcReduction="20000"/>
          </a:bodyPr>
          <a:lstStyle/>
          <a:p>
            <a:r>
              <a:rPr lang="pt-BR" sz="4600" b="1" dirty="0"/>
              <a:t>Revisores, avaliadores e </a:t>
            </a:r>
            <a:r>
              <a:rPr lang="pt-BR" sz="4600" b="1" dirty="0" smtClean="0"/>
              <a:t>pareceristas</a:t>
            </a:r>
          </a:p>
          <a:p>
            <a:endParaRPr lang="pt-BR" sz="1100" dirty="0"/>
          </a:p>
          <a:p>
            <a:pPr>
              <a:lnSpc>
                <a:spcPts val="2000"/>
              </a:lnSpc>
            </a:pPr>
            <a:r>
              <a:rPr lang="pt-BR" b="1" dirty="0">
                <a:solidFill>
                  <a:srgbClr val="FFFF00"/>
                </a:solidFill>
              </a:rPr>
              <a:t>—</a:t>
            </a:r>
            <a:r>
              <a:rPr lang="pt-BR" dirty="0">
                <a:solidFill>
                  <a:srgbClr val="FFFF00"/>
                </a:solidFill>
              </a:rPr>
              <a:t> </a:t>
            </a:r>
            <a:r>
              <a:rPr lang="pt-BR" dirty="0"/>
              <a:t>“Ao sorrir, um avaliador pode estar satisfeito porque você está se saindo bem ou porque você está sofrendo”.</a:t>
            </a:r>
          </a:p>
          <a:p>
            <a:pPr>
              <a:lnSpc>
                <a:spcPts val="2000"/>
              </a:lnSpc>
              <a:spcBef>
                <a:spcPts val="600"/>
              </a:spcBef>
            </a:pPr>
            <a:r>
              <a:rPr lang="pt-BR" i="1" dirty="0"/>
              <a:t>Corolário</a:t>
            </a:r>
            <a:r>
              <a:rPr lang="pt-BR" dirty="0"/>
              <a:t>: “Procure sempre avaliar se o sorriso do seu avaliador é sinal de solidariedade ou de sadismo”.</a:t>
            </a:r>
          </a:p>
          <a:p>
            <a:r>
              <a:rPr lang="pt-BR" i="1" dirty="0"/>
              <a:t>Escólio</a:t>
            </a:r>
            <a:r>
              <a:rPr lang="pt-BR" dirty="0"/>
              <a:t>: “Assim como são as pessoas, são as criaturas” </a:t>
            </a:r>
            <a:r>
              <a:rPr lang="pt-BR" sz="2900" dirty="0">
                <a:solidFill>
                  <a:schemeClr val="tx1">
                    <a:lumMod val="75000"/>
                  </a:schemeClr>
                </a:solidFill>
              </a:rPr>
              <a:t>(Adágio popular; vazio, mas impressiona)</a:t>
            </a:r>
            <a:r>
              <a:rPr lang="pt-BR" dirty="0"/>
              <a:t>.</a:t>
            </a:r>
          </a:p>
          <a:p>
            <a:pPr>
              <a:lnSpc>
                <a:spcPts val="2000"/>
              </a:lnSpc>
              <a:spcBef>
                <a:spcPts val="1200"/>
              </a:spcBef>
            </a:pPr>
            <a:r>
              <a:rPr lang="pt-BR" b="1" dirty="0">
                <a:solidFill>
                  <a:srgbClr val="FFFF00"/>
                </a:solidFill>
              </a:rPr>
              <a:t>—</a:t>
            </a:r>
            <a:r>
              <a:rPr lang="pt-BR" dirty="0">
                <a:solidFill>
                  <a:srgbClr val="FFFF00"/>
                </a:solidFill>
              </a:rPr>
              <a:t> </a:t>
            </a:r>
            <a:r>
              <a:rPr lang="pt-BR" dirty="0"/>
              <a:t>“Quando alguém, que você admira e respeita muito, parece mergulhado em profundos pensamentos, em geral está pensando no próprio almoço</a:t>
            </a:r>
            <a:r>
              <a:rPr lang="pt-BR" dirty="0" smtClean="0"/>
              <a:t>”.</a:t>
            </a:r>
            <a:endParaRPr lang="pt-BR" dirty="0"/>
          </a:p>
          <a:p>
            <a:pPr>
              <a:lnSpc>
                <a:spcPts val="2000"/>
              </a:lnSpc>
              <a:spcBef>
                <a:spcPts val="1200"/>
              </a:spcBef>
            </a:pPr>
            <a:r>
              <a:rPr lang="pt-BR" b="1" dirty="0">
                <a:solidFill>
                  <a:srgbClr val="FFFF00"/>
                </a:solidFill>
              </a:rPr>
              <a:t>—</a:t>
            </a:r>
            <a:r>
              <a:rPr lang="pt-BR" dirty="0">
                <a:solidFill>
                  <a:srgbClr val="FFFF00"/>
                </a:solidFill>
              </a:rPr>
              <a:t> </a:t>
            </a:r>
            <a:r>
              <a:rPr lang="pt-BR" dirty="0"/>
              <a:t>“Sempre haverá erros impossíveis de encontrar</a:t>
            </a:r>
            <a:r>
              <a:rPr lang="pt-BR" dirty="0" smtClean="0"/>
              <a:t>”. Afinal, “o </a:t>
            </a:r>
            <a:r>
              <a:rPr lang="pt-BR" dirty="0"/>
              <a:t>diabo mora na tipografia</a:t>
            </a:r>
            <a:r>
              <a:rPr lang="pt-BR" dirty="0" smtClean="0"/>
              <a:t>”.</a:t>
            </a:r>
            <a:endParaRPr lang="pt-BR" dirty="0"/>
          </a:p>
          <a:p>
            <a:pPr>
              <a:lnSpc>
                <a:spcPts val="2000"/>
              </a:lnSpc>
            </a:pPr>
            <a:r>
              <a:rPr lang="pt-BR" i="1" dirty="0"/>
              <a:t>Corolário</a:t>
            </a:r>
            <a:r>
              <a:rPr lang="pt-BR" dirty="0"/>
              <a:t>: — “Os erros mais importantes sempre passarão sem ser notados até o livro estar impresso” </a:t>
            </a:r>
          </a:p>
          <a:p>
            <a:pPr>
              <a:spcBef>
                <a:spcPts val="1200"/>
              </a:spcBef>
            </a:pPr>
            <a:r>
              <a:rPr lang="pt-BR" b="1" dirty="0">
                <a:solidFill>
                  <a:srgbClr val="FFFF00"/>
                </a:solidFill>
              </a:rPr>
              <a:t>—</a:t>
            </a:r>
            <a:r>
              <a:rPr lang="pt-BR" dirty="0">
                <a:solidFill>
                  <a:srgbClr val="FFFF00"/>
                </a:solidFill>
              </a:rPr>
              <a:t> </a:t>
            </a:r>
            <a:r>
              <a:rPr lang="pt-BR" dirty="0"/>
              <a:t>“Encontrando um erro, a revisão se justifica e não se procura mais</a:t>
            </a:r>
            <a:r>
              <a:rPr lang="pt-BR" dirty="0" smtClean="0"/>
              <a:t>”.</a:t>
            </a:r>
            <a:endParaRPr lang="pt-BR" dirty="0"/>
          </a:p>
          <a:p>
            <a:pPr>
              <a:lnSpc>
                <a:spcPts val="2000"/>
              </a:lnSpc>
              <a:spcBef>
                <a:spcPts val="1200"/>
              </a:spcBef>
            </a:pPr>
            <a:r>
              <a:rPr lang="pt-BR" b="1" dirty="0">
                <a:solidFill>
                  <a:srgbClr val="FFFF00"/>
                </a:solidFill>
              </a:rPr>
              <a:t>—</a:t>
            </a:r>
            <a:r>
              <a:rPr lang="pt-BR" dirty="0">
                <a:solidFill>
                  <a:srgbClr val="FFFF00"/>
                </a:solidFill>
              </a:rPr>
              <a:t> </a:t>
            </a:r>
            <a:r>
              <a:rPr lang="pt-BR" dirty="0"/>
              <a:t>“O maior erro é enviar um original sem erros, para um revisor que vive disso</a:t>
            </a:r>
            <a:r>
              <a:rPr lang="pt-BR" dirty="0" smtClean="0"/>
              <a:t>”.</a:t>
            </a:r>
            <a:endParaRPr lang="pt-BR" dirty="0"/>
          </a:p>
          <a:p>
            <a:pPr>
              <a:lnSpc>
                <a:spcPts val="2000"/>
              </a:lnSpc>
              <a:spcBef>
                <a:spcPts val="1200"/>
              </a:spcBef>
            </a:pPr>
            <a:r>
              <a:rPr lang="pt-BR" b="1" dirty="0">
                <a:solidFill>
                  <a:srgbClr val="FFFF00"/>
                </a:solidFill>
              </a:rPr>
              <a:t>—</a:t>
            </a:r>
            <a:r>
              <a:rPr lang="pt-BR" dirty="0">
                <a:solidFill>
                  <a:srgbClr val="FFFF00"/>
                </a:solidFill>
              </a:rPr>
              <a:t> </a:t>
            </a:r>
            <a:r>
              <a:rPr lang="pt-BR" dirty="0"/>
              <a:t>“Nada é impossível para quem não tem que fazer o trabalho ele mesmo</a:t>
            </a:r>
            <a:r>
              <a:rPr lang="pt-BR" dirty="0" smtClean="0"/>
              <a:t>”.</a:t>
            </a:r>
            <a:endParaRPr lang="pt-BR" dirty="0"/>
          </a:p>
          <a:p>
            <a:pPr>
              <a:spcBef>
                <a:spcPts val="1200"/>
              </a:spcBef>
            </a:pPr>
            <a:r>
              <a:rPr lang="pt-BR" b="1" dirty="0">
                <a:solidFill>
                  <a:srgbClr val="FFFF00"/>
                </a:solidFill>
              </a:rPr>
              <a:t>—</a:t>
            </a:r>
            <a:r>
              <a:rPr lang="pt-BR" dirty="0">
                <a:solidFill>
                  <a:srgbClr val="FFFF00"/>
                </a:solidFill>
              </a:rPr>
              <a:t> </a:t>
            </a:r>
            <a:r>
              <a:rPr lang="pt-BR" dirty="0"/>
              <a:t>“Não importa quanto você faça; nunca terá feito o bastante</a:t>
            </a:r>
            <a:r>
              <a:rPr lang="pt-BR" dirty="0" smtClean="0"/>
              <a:t>”.</a:t>
            </a:r>
            <a:endParaRPr lang="pt-BR" dirty="0"/>
          </a:p>
        </p:txBody>
      </p:sp>
    </p:spTree>
    <p:extLst>
      <p:ext uri="{BB962C8B-B14F-4D97-AF65-F5344CB8AC3E}">
        <p14:creationId xmlns:p14="http://schemas.microsoft.com/office/powerpoint/2010/main" val="12761012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pPr>
              <a:lnSpc>
                <a:spcPts val="2000"/>
              </a:lnSpc>
              <a:spcBef>
                <a:spcPts val="1200"/>
              </a:spcBef>
            </a:pPr>
            <a:endParaRPr lang="pt-BR" sz="2200" dirty="0" smtClean="0"/>
          </a:p>
          <a:p>
            <a:pPr>
              <a:lnSpc>
                <a:spcPts val="2000"/>
              </a:lnSpc>
              <a:spcBef>
                <a:spcPts val="1200"/>
              </a:spcBef>
            </a:pPr>
            <a:r>
              <a:rPr lang="pt-BR" sz="2200" b="1" dirty="0" smtClean="0">
                <a:solidFill>
                  <a:srgbClr val="FFFF00"/>
                </a:solidFill>
              </a:rPr>
              <a:t>—</a:t>
            </a:r>
            <a:r>
              <a:rPr lang="pt-BR" sz="2200" dirty="0" smtClean="0"/>
              <a:t> </a:t>
            </a:r>
            <a:r>
              <a:rPr lang="pt-BR" sz="2200" dirty="0"/>
              <a:t>“Para muitos, o que você não fez é muito mais importante do que tudo que você fez, independentemente do volume e da qualidade do que você tenha feito”.</a:t>
            </a:r>
          </a:p>
          <a:p>
            <a:pPr>
              <a:lnSpc>
                <a:spcPts val="2000"/>
              </a:lnSpc>
              <a:spcBef>
                <a:spcPts val="1200"/>
              </a:spcBef>
            </a:pPr>
            <a:r>
              <a:rPr lang="pt-BR" sz="2200" b="1" dirty="0">
                <a:solidFill>
                  <a:srgbClr val="FFFF00"/>
                </a:solidFill>
              </a:rPr>
              <a:t>—</a:t>
            </a:r>
            <a:r>
              <a:rPr lang="pt-BR" sz="2200" dirty="0"/>
              <a:t> “Nenhuma proposta é julgada pelos outros com a mesma proposição de quem propôs</a:t>
            </a:r>
            <a:r>
              <a:rPr lang="pt-BR" sz="2200" dirty="0" smtClean="0"/>
              <a:t>”.</a:t>
            </a:r>
            <a:endParaRPr lang="pt-BR" sz="2200" dirty="0"/>
          </a:p>
          <a:p>
            <a:pPr>
              <a:lnSpc>
                <a:spcPts val="2000"/>
              </a:lnSpc>
              <a:spcBef>
                <a:spcPts val="1200"/>
              </a:spcBef>
            </a:pPr>
            <a:r>
              <a:rPr lang="pt-BR" sz="2200" i="1" dirty="0"/>
              <a:t>Corolário 1</a:t>
            </a:r>
            <a:r>
              <a:rPr lang="pt-BR" sz="2200" dirty="0"/>
              <a:t>: “Se você explica a proposta tão claro que ninguém pode deixar de entender, alguém deixará</a:t>
            </a:r>
            <a:r>
              <a:rPr lang="pt-BR" sz="2200" dirty="0" smtClean="0"/>
              <a:t>”.</a:t>
            </a:r>
            <a:endParaRPr lang="pt-BR" sz="2200" dirty="0"/>
          </a:p>
          <a:p>
            <a:pPr>
              <a:lnSpc>
                <a:spcPts val="2000"/>
              </a:lnSpc>
              <a:spcBef>
                <a:spcPts val="1200"/>
              </a:spcBef>
            </a:pPr>
            <a:r>
              <a:rPr lang="pt-BR" sz="2200" i="1" dirty="0"/>
              <a:t>Corolário 2</a:t>
            </a:r>
            <a:r>
              <a:rPr lang="pt-BR" sz="2200" dirty="0"/>
              <a:t>: “ Se você faz uma coisa que tem certeza de ser aprovada por todos, alguém não aprovará</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t> “Quem avalia é também avaliado”.</a:t>
            </a:r>
          </a:p>
          <a:p>
            <a:pPr>
              <a:lnSpc>
                <a:spcPts val="2000"/>
              </a:lnSpc>
              <a:spcBef>
                <a:spcPts val="1200"/>
              </a:spcBef>
            </a:pPr>
            <a:r>
              <a:rPr lang="pt-BR" sz="2200" b="1" dirty="0">
                <a:solidFill>
                  <a:srgbClr val="FFFF00"/>
                </a:solidFill>
              </a:rPr>
              <a:t>—</a:t>
            </a:r>
            <a:r>
              <a:rPr lang="pt-BR" sz="2200" dirty="0"/>
              <a:t> “Num parecer, você sempre deverá dizer alguma coisa inteligente (ou que pareça inteligente). Adote um dos 3 níveis seguintes (em ordem crescente quanto à </a:t>
            </a:r>
            <a:r>
              <a:rPr lang="pt-BR" sz="2200" dirty="0" smtClean="0"/>
              <a:t>“maldade” </a:t>
            </a:r>
            <a:r>
              <a:rPr lang="pt-BR" sz="2200" dirty="0"/>
              <a:t>que quiser fazer): </a:t>
            </a:r>
            <a:r>
              <a:rPr lang="pt-BR" sz="2200" i="1" dirty="0"/>
              <a:t>sugerir</a:t>
            </a:r>
            <a:r>
              <a:rPr lang="pt-BR" sz="2200" dirty="0"/>
              <a:t>, </a:t>
            </a:r>
            <a:r>
              <a:rPr lang="pt-BR" sz="2200" i="1" dirty="0"/>
              <a:t>recomendar</a:t>
            </a:r>
            <a:r>
              <a:rPr lang="pt-BR" sz="2200" dirty="0"/>
              <a:t> e </a:t>
            </a:r>
            <a:r>
              <a:rPr lang="pt-BR" sz="2200" i="1" dirty="0"/>
              <a:t>exigir</a:t>
            </a:r>
            <a:r>
              <a:rPr lang="pt-BR" sz="2200" dirty="0"/>
              <a:t>.”</a:t>
            </a:r>
          </a:p>
          <a:p>
            <a:pPr>
              <a:lnSpc>
                <a:spcPts val="2000"/>
              </a:lnSpc>
              <a:spcBef>
                <a:spcPts val="1200"/>
              </a:spcBef>
            </a:pPr>
            <a:r>
              <a:rPr lang="pt-BR" sz="2200" b="1" dirty="0">
                <a:solidFill>
                  <a:srgbClr val="FFFF00"/>
                </a:solidFill>
              </a:rPr>
              <a:t>—</a:t>
            </a:r>
            <a:r>
              <a:rPr lang="pt-BR" sz="2200" dirty="0"/>
              <a:t> “Os maiores desentendimentos se dão entre os entendidos</a:t>
            </a:r>
            <a:r>
              <a:rPr lang="pt-BR" sz="2200" dirty="0" smtClean="0"/>
              <a:t>”.</a:t>
            </a:r>
          </a:p>
          <a:p>
            <a:pPr>
              <a:lnSpc>
                <a:spcPts val="2000"/>
              </a:lnSpc>
              <a:spcBef>
                <a:spcPts val="1200"/>
              </a:spcBef>
            </a:pPr>
            <a:r>
              <a:rPr lang="pt-BR" sz="2200" b="1" dirty="0">
                <a:solidFill>
                  <a:srgbClr val="FFFF00"/>
                </a:solidFill>
              </a:rPr>
              <a:t>—</a:t>
            </a:r>
            <a:r>
              <a:rPr lang="pt-BR" sz="2200" dirty="0"/>
              <a:t> </a:t>
            </a:r>
            <a:r>
              <a:rPr lang="pt-BR" sz="2200" dirty="0" smtClean="0"/>
              <a:t>Quanto pior for uma Tese, Dissertação ou monografia qualquer, mais difícil e mais trabalhoso será avaliá-la ou, pelo menos, mais “sofrido”.</a:t>
            </a:r>
            <a:endParaRPr lang="pt-BR" sz="2200" dirty="0"/>
          </a:p>
          <a:p>
            <a:endParaRPr lang="pt-BR" dirty="0">
              <a:solidFill>
                <a:schemeClr val="tx1"/>
              </a:solidFill>
            </a:endParaRPr>
          </a:p>
        </p:txBody>
      </p:sp>
    </p:spTree>
    <p:extLst>
      <p:ext uri="{BB962C8B-B14F-4D97-AF65-F5344CB8AC3E}">
        <p14:creationId xmlns:p14="http://schemas.microsoft.com/office/powerpoint/2010/main" val="12761012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336704"/>
          </a:xfrm>
        </p:spPr>
        <p:txBody>
          <a:bodyPr>
            <a:normAutofit/>
          </a:bodyPr>
          <a:lstStyle/>
          <a:p>
            <a:r>
              <a:rPr lang="pt-BR" b="1" dirty="0" smtClean="0"/>
              <a:t>Prazos</a:t>
            </a:r>
          </a:p>
          <a:p>
            <a:endParaRPr lang="pt-BR" sz="800" dirty="0"/>
          </a:p>
          <a:p>
            <a:pPr>
              <a:lnSpc>
                <a:spcPts val="2000"/>
              </a:lnSpc>
              <a:spcBef>
                <a:spcPts val="1200"/>
              </a:spcBef>
            </a:pPr>
            <a:r>
              <a:rPr lang="pt-BR" sz="2200" b="1" dirty="0">
                <a:solidFill>
                  <a:srgbClr val="FFFF00"/>
                </a:solidFill>
              </a:rPr>
              <a:t>—</a:t>
            </a:r>
            <a:r>
              <a:rPr lang="pt-BR" sz="2200" dirty="0"/>
              <a:t> “Tudo leva mais tempo do que se pensa</a:t>
            </a:r>
            <a:r>
              <a:rPr lang="pt-BR" sz="2200" dirty="0" smtClean="0"/>
              <a:t>”. </a:t>
            </a:r>
            <a:endParaRPr lang="pt-BR" sz="2200" dirty="0"/>
          </a:p>
          <a:p>
            <a:pPr>
              <a:lnSpc>
                <a:spcPts val="2000"/>
              </a:lnSpc>
              <a:spcBef>
                <a:spcPts val="1200"/>
              </a:spcBef>
            </a:pPr>
            <a:r>
              <a:rPr lang="pt-BR" sz="2200" b="1" dirty="0">
                <a:solidFill>
                  <a:srgbClr val="FFFF00"/>
                </a:solidFill>
              </a:rPr>
              <a:t>—</a:t>
            </a:r>
            <a:r>
              <a:rPr lang="pt-BR" sz="2200" dirty="0"/>
              <a:t> “Toda solução cria novos problemas</a:t>
            </a:r>
            <a:r>
              <a:rPr lang="pt-BR" sz="2200" dirty="0" smtClean="0"/>
              <a:t>”. </a:t>
            </a:r>
            <a:endParaRPr lang="pt-BR" sz="2200" dirty="0"/>
          </a:p>
          <a:p>
            <a:pPr>
              <a:lnSpc>
                <a:spcPts val="2000"/>
              </a:lnSpc>
              <a:spcBef>
                <a:spcPts val="1200"/>
              </a:spcBef>
            </a:pPr>
            <a:r>
              <a:rPr lang="pt-BR" sz="2200" b="1" dirty="0">
                <a:solidFill>
                  <a:srgbClr val="FFFF00"/>
                </a:solidFill>
              </a:rPr>
              <a:t>—</a:t>
            </a:r>
            <a:r>
              <a:rPr lang="pt-BR" sz="2200" dirty="0"/>
              <a:t> “Se não interessa, não interessa</a:t>
            </a:r>
            <a:r>
              <a:rPr lang="pt-BR" sz="2200" dirty="0" smtClean="0"/>
              <a:t>”.</a:t>
            </a:r>
          </a:p>
          <a:p>
            <a:pPr>
              <a:lnSpc>
                <a:spcPts val="2000"/>
              </a:lnSpc>
              <a:spcBef>
                <a:spcPts val="1200"/>
              </a:spcBef>
            </a:pPr>
            <a:r>
              <a:rPr lang="pt-BR" sz="2200" b="1" dirty="0">
                <a:solidFill>
                  <a:srgbClr val="FFFF00"/>
                </a:solidFill>
              </a:rPr>
              <a:t>—</a:t>
            </a:r>
            <a:r>
              <a:rPr lang="pt-BR" sz="2200" dirty="0"/>
              <a:t> </a:t>
            </a:r>
            <a:r>
              <a:rPr lang="pt-BR" sz="2200" dirty="0" smtClean="0"/>
              <a:t>Não importa o quanto corra... Você sempre estará atrasado e devendo alguma coisa (a alguém ou a você mesmo).</a:t>
            </a:r>
            <a:endParaRPr lang="pt-BR" sz="2200" dirty="0"/>
          </a:p>
          <a:p>
            <a:pPr>
              <a:lnSpc>
                <a:spcPts val="2000"/>
              </a:lnSpc>
              <a:spcBef>
                <a:spcPts val="1200"/>
              </a:spcBef>
            </a:pPr>
            <a:r>
              <a:rPr lang="pt-BR" sz="2200" b="1" dirty="0">
                <a:solidFill>
                  <a:srgbClr val="FFFF00"/>
                </a:solidFill>
              </a:rPr>
              <a:t>—</a:t>
            </a:r>
            <a:r>
              <a:rPr lang="pt-BR" sz="2200" dirty="0"/>
              <a:t> “Depois de acrescentar duas semanas ao cronograma para atrasos imprevisíveis, acrescente mais duas para imprevistos imprevisíveis</a:t>
            </a:r>
            <a:r>
              <a:rPr lang="pt-BR" sz="2200" dirty="0" smtClean="0"/>
              <a:t>”. </a:t>
            </a:r>
            <a:endParaRPr lang="pt-BR" sz="2200" dirty="0"/>
          </a:p>
          <a:p>
            <a:pPr>
              <a:lnSpc>
                <a:spcPts val="2000"/>
              </a:lnSpc>
              <a:spcBef>
                <a:spcPts val="1200"/>
              </a:spcBef>
            </a:pPr>
            <a:r>
              <a:rPr lang="pt-BR" sz="2200" b="1" dirty="0">
                <a:solidFill>
                  <a:srgbClr val="FFFF00"/>
                </a:solidFill>
              </a:rPr>
              <a:t>—</a:t>
            </a:r>
            <a:r>
              <a:rPr lang="pt-BR" sz="2200" dirty="0"/>
              <a:t> “Para calcular o tempo necessário para realizar um trabalho, tome o tempo que você acha realmente necessário, multiplique por 2 e eleve o resultado à quarta potência. Verificaremos que, em média, deve-se destinar 2 dias para o trabalho de 1 hora</a:t>
            </a:r>
            <a:r>
              <a:rPr lang="pt-BR" sz="2200" dirty="0" smtClean="0"/>
              <a:t>”. </a:t>
            </a:r>
            <a:endParaRPr lang="pt-BR" sz="2200" dirty="0"/>
          </a:p>
          <a:p>
            <a:pPr>
              <a:lnSpc>
                <a:spcPts val="2000"/>
              </a:lnSpc>
              <a:spcBef>
                <a:spcPts val="1200"/>
              </a:spcBef>
            </a:pPr>
            <a:r>
              <a:rPr lang="pt-BR" sz="2200" b="1" dirty="0">
                <a:solidFill>
                  <a:srgbClr val="FFFF00"/>
                </a:solidFill>
              </a:rPr>
              <a:t>—</a:t>
            </a:r>
            <a:r>
              <a:rPr lang="pt-BR" sz="2200" dirty="0"/>
              <a:t> “Nada jamais foi executado dentro do prazo ou do orçamento</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t> “O dicionário explica que prazo significa ‘tempo em que algo deve ser feito’. Mas, cuidado: não confunda </a:t>
            </a:r>
            <a:r>
              <a:rPr lang="pt-BR" sz="2200" i="1" dirty="0"/>
              <a:t>deve ser feito</a:t>
            </a:r>
            <a:r>
              <a:rPr lang="pt-BR" sz="2200" dirty="0"/>
              <a:t> com </a:t>
            </a:r>
            <a:r>
              <a:rPr lang="pt-BR" sz="2200" i="1" dirty="0"/>
              <a:t>pode ser feito</a:t>
            </a:r>
            <a:r>
              <a:rPr lang="pt-BR" sz="2200" dirty="0"/>
              <a:t>”.</a:t>
            </a:r>
          </a:p>
          <a:p>
            <a:pPr>
              <a:lnSpc>
                <a:spcPts val="2000"/>
              </a:lnSpc>
              <a:spcBef>
                <a:spcPts val="600"/>
              </a:spcBef>
            </a:pPr>
            <a:r>
              <a:rPr lang="pt-BR" sz="2200" i="1" dirty="0"/>
              <a:t>Corolário</a:t>
            </a:r>
            <a:r>
              <a:rPr lang="pt-BR" sz="2200" dirty="0"/>
              <a:t>: “Assim como uma coisa é uma coisa e outra coisa é outra coisa, </a:t>
            </a:r>
            <a:r>
              <a:rPr lang="pt-BR" sz="2200" i="1" dirty="0"/>
              <a:t>dever</a:t>
            </a:r>
            <a:r>
              <a:rPr lang="pt-BR" sz="2200" dirty="0"/>
              <a:t> é uma coisa e </a:t>
            </a:r>
            <a:r>
              <a:rPr lang="pt-BR" sz="2200" i="1" dirty="0"/>
              <a:t>poder</a:t>
            </a:r>
            <a:r>
              <a:rPr lang="pt-BR" sz="2200" dirty="0"/>
              <a:t> é outra coisa</a:t>
            </a:r>
            <a:r>
              <a:rPr lang="pt-BR" sz="2200" dirty="0" smtClean="0"/>
              <a:t>”.</a:t>
            </a:r>
            <a:endParaRPr lang="pt-BR" sz="2200" dirty="0"/>
          </a:p>
        </p:txBody>
      </p:sp>
    </p:spTree>
    <p:extLst>
      <p:ext uri="{BB962C8B-B14F-4D97-AF65-F5344CB8AC3E}">
        <p14:creationId xmlns:p14="http://schemas.microsoft.com/office/powerpoint/2010/main" val="29486565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88640"/>
            <a:ext cx="8928992" cy="6336704"/>
          </a:xfrm>
        </p:spPr>
        <p:txBody>
          <a:bodyPr>
            <a:normAutofit/>
          </a:bodyPr>
          <a:lstStyle/>
          <a:p>
            <a:r>
              <a:rPr lang="pt-BR" b="1" dirty="0"/>
              <a:t>Redação, texto, </a:t>
            </a:r>
            <a:r>
              <a:rPr lang="pt-BR" b="1" dirty="0" smtClean="0"/>
              <a:t>discurso</a:t>
            </a:r>
            <a:endParaRPr lang="pt-BR" dirty="0"/>
          </a:p>
          <a:p>
            <a:pPr>
              <a:lnSpc>
                <a:spcPts val="2000"/>
              </a:lnSpc>
              <a:spcBef>
                <a:spcPts val="600"/>
              </a:spcBef>
            </a:pPr>
            <a:r>
              <a:rPr lang="pt-BR" sz="2200" b="1" dirty="0">
                <a:solidFill>
                  <a:srgbClr val="FFFF00"/>
                </a:solidFill>
              </a:rPr>
              <a:t>—</a:t>
            </a:r>
            <a:r>
              <a:rPr lang="pt-BR" sz="2200" dirty="0"/>
              <a:t> </a:t>
            </a:r>
            <a:r>
              <a:rPr lang="pt-BR" sz="2400" dirty="0"/>
              <a:t>“Não confunda </a:t>
            </a:r>
            <a:r>
              <a:rPr lang="pt-BR" sz="2400" i="1" dirty="0"/>
              <a:t>rigor</a:t>
            </a:r>
            <a:r>
              <a:rPr lang="pt-BR" sz="2400" dirty="0"/>
              <a:t> com </a:t>
            </a:r>
            <a:r>
              <a:rPr lang="pt-BR" sz="2400" i="1" dirty="0"/>
              <a:t>exatidão</a:t>
            </a:r>
            <a:r>
              <a:rPr lang="pt-BR" sz="2400" dirty="0"/>
              <a:t>. Aquele é sempre desejável; essa </a:t>
            </a:r>
            <a:r>
              <a:rPr lang="pt-BR" sz="2400" dirty="0" smtClean="0"/>
              <a:t>simplesmente não existe.” </a:t>
            </a:r>
            <a:endParaRPr lang="pt-BR" sz="2400" dirty="0"/>
          </a:p>
          <a:p>
            <a:pPr>
              <a:lnSpc>
                <a:spcPts val="2000"/>
              </a:lnSpc>
              <a:spcBef>
                <a:spcPts val="600"/>
              </a:spcBef>
            </a:pPr>
            <a:r>
              <a:rPr lang="pt-BR" sz="2400" b="1" dirty="0">
                <a:solidFill>
                  <a:srgbClr val="FFFF00"/>
                </a:solidFill>
              </a:rPr>
              <a:t>—</a:t>
            </a:r>
            <a:r>
              <a:rPr lang="pt-BR" sz="2400" dirty="0"/>
              <a:t> “Nunca use as palavras </a:t>
            </a:r>
            <a:r>
              <a:rPr lang="pt-BR" sz="2400" i="1" dirty="0"/>
              <a:t>nunca</a:t>
            </a:r>
            <a:r>
              <a:rPr lang="pt-BR" sz="2400" dirty="0"/>
              <a:t>, </a:t>
            </a:r>
            <a:r>
              <a:rPr lang="pt-BR" sz="2400" i="1" dirty="0"/>
              <a:t>sempre</a:t>
            </a:r>
            <a:r>
              <a:rPr lang="pt-BR" sz="2400" dirty="0"/>
              <a:t>, </a:t>
            </a:r>
            <a:r>
              <a:rPr lang="pt-BR" sz="2400" i="1" dirty="0"/>
              <a:t>todos</a:t>
            </a:r>
            <a:r>
              <a:rPr lang="pt-BR" sz="2400" dirty="0"/>
              <a:t> e </a:t>
            </a:r>
            <a:r>
              <a:rPr lang="pt-BR" sz="2400" i="1" dirty="0"/>
              <a:t>nenhum</a:t>
            </a:r>
            <a:r>
              <a:rPr lang="pt-BR" sz="2400" dirty="0"/>
              <a:t>.”</a:t>
            </a:r>
          </a:p>
          <a:p>
            <a:pPr>
              <a:lnSpc>
                <a:spcPts val="2000"/>
              </a:lnSpc>
              <a:spcBef>
                <a:spcPts val="600"/>
              </a:spcBef>
            </a:pPr>
            <a:r>
              <a:rPr lang="pt-BR" sz="2400" i="1" dirty="0"/>
              <a:t>Observação</a:t>
            </a:r>
            <a:r>
              <a:rPr lang="pt-BR" sz="2400" dirty="0"/>
              <a:t>: “Para acalmar os lógicos ortodoxos, talvez seja melhor dizer: só use a palavra </a:t>
            </a:r>
            <a:r>
              <a:rPr lang="pt-BR" sz="2400" i="1" dirty="0"/>
              <a:t>nunca</a:t>
            </a:r>
            <a:r>
              <a:rPr lang="pt-BR" sz="2400" dirty="0"/>
              <a:t> uma vez na vida — para dizer que </a:t>
            </a:r>
            <a:r>
              <a:rPr lang="pt-BR" sz="2400" i="1" dirty="0"/>
              <a:t>nunca</a:t>
            </a:r>
            <a:r>
              <a:rPr lang="pt-BR" sz="2400" dirty="0"/>
              <a:t> ela deve ser usada”...</a:t>
            </a:r>
          </a:p>
          <a:p>
            <a:pPr>
              <a:lnSpc>
                <a:spcPts val="2000"/>
              </a:lnSpc>
              <a:spcBef>
                <a:spcPts val="600"/>
              </a:spcBef>
            </a:pPr>
            <a:r>
              <a:rPr lang="pt-BR" sz="2400" b="1" dirty="0">
                <a:solidFill>
                  <a:srgbClr val="FFFF00"/>
                </a:solidFill>
              </a:rPr>
              <a:t>—</a:t>
            </a:r>
            <a:r>
              <a:rPr lang="pt-BR" sz="2400" dirty="0"/>
              <a:t> “Tenha o maior cuidado com as palavras </a:t>
            </a:r>
            <a:r>
              <a:rPr lang="pt-BR" sz="2400" i="1" dirty="0"/>
              <a:t>verdade</a:t>
            </a:r>
            <a:r>
              <a:rPr lang="pt-BR" sz="2400" dirty="0"/>
              <a:t>, </a:t>
            </a:r>
            <a:r>
              <a:rPr lang="pt-BR" sz="2400" i="1" dirty="0"/>
              <a:t>verdadeiro</a:t>
            </a:r>
            <a:r>
              <a:rPr lang="pt-BR" sz="2400" dirty="0"/>
              <a:t>, </a:t>
            </a:r>
            <a:r>
              <a:rPr lang="pt-BR" sz="2400" i="1" dirty="0"/>
              <a:t>natural</a:t>
            </a:r>
            <a:r>
              <a:rPr lang="pt-BR" sz="2400" dirty="0"/>
              <a:t>, </a:t>
            </a:r>
            <a:r>
              <a:rPr lang="pt-BR" sz="2400" i="1" dirty="0"/>
              <a:t>natureza</a:t>
            </a:r>
            <a:r>
              <a:rPr lang="pt-BR" sz="2400" dirty="0"/>
              <a:t>, </a:t>
            </a:r>
            <a:r>
              <a:rPr lang="pt-BR" sz="2400" i="1" dirty="0"/>
              <a:t>humano</a:t>
            </a:r>
            <a:r>
              <a:rPr lang="pt-BR" sz="2400" dirty="0"/>
              <a:t>, </a:t>
            </a:r>
            <a:r>
              <a:rPr lang="pt-BR" sz="2400" i="1" dirty="0"/>
              <a:t>Humanidade</a:t>
            </a:r>
            <a:r>
              <a:rPr lang="pt-BR" sz="2400" dirty="0"/>
              <a:t>. Se sozinhas elas são problemáticas, quando combinadas — como em: </a:t>
            </a:r>
            <a:r>
              <a:rPr lang="pt-BR" sz="2400" i="1" dirty="0"/>
              <a:t>a natureza humana</a:t>
            </a:r>
            <a:r>
              <a:rPr lang="pt-BR" sz="2400" dirty="0"/>
              <a:t>, </a:t>
            </a:r>
            <a:r>
              <a:rPr lang="pt-BR" sz="2400" i="1" dirty="0"/>
              <a:t>a verdadeira natureza </a:t>
            </a:r>
            <a:r>
              <a:rPr lang="pt-BR" sz="2400" i="1" dirty="0" smtClean="0"/>
              <a:t>humana</a:t>
            </a:r>
            <a:r>
              <a:rPr lang="pt-BR" sz="2400" dirty="0"/>
              <a:t>, </a:t>
            </a:r>
            <a:r>
              <a:rPr lang="pt-BR" sz="2400" i="1" dirty="0"/>
              <a:t>as verdades naturais</a:t>
            </a:r>
            <a:r>
              <a:rPr lang="pt-BR" sz="2400" dirty="0"/>
              <a:t> etc. —, o desastre é certo.”</a:t>
            </a:r>
          </a:p>
          <a:p>
            <a:pPr>
              <a:lnSpc>
                <a:spcPts val="2000"/>
              </a:lnSpc>
              <a:spcBef>
                <a:spcPts val="600"/>
              </a:spcBef>
            </a:pPr>
            <a:r>
              <a:rPr lang="pt-BR" sz="2400" b="1" dirty="0">
                <a:solidFill>
                  <a:srgbClr val="FFFF00"/>
                </a:solidFill>
              </a:rPr>
              <a:t>—</a:t>
            </a:r>
            <a:r>
              <a:rPr lang="pt-BR" sz="2400" dirty="0"/>
              <a:t> “Não se constranja em usar a expressão </a:t>
            </a:r>
            <a:r>
              <a:rPr lang="pt-BR" sz="2400" i="1" dirty="0"/>
              <a:t>parece que</a:t>
            </a:r>
            <a:r>
              <a:rPr lang="pt-BR" sz="2400" dirty="0"/>
              <a:t>”.</a:t>
            </a:r>
          </a:p>
          <a:p>
            <a:pPr>
              <a:lnSpc>
                <a:spcPts val="2000"/>
              </a:lnSpc>
              <a:spcBef>
                <a:spcPts val="600"/>
              </a:spcBef>
            </a:pPr>
            <a:r>
              <a:rPr lang="pt-BR" sz="2400" b="1" dirty="0">
                <a:solidFill>
                  <a:srgbClr val="FFFF00"/>
                </a:solidFill>
              </a:rPr>
              <a:t>—</a:t>
            </a:r>
            <a:r>
              <a:rPr lang="pt-BR" sz="2400" dirty="0"/>
              <a:t> “No fundo, eu não gosto de escrever; trata-se de uma atividade muito difícil de realizar</a:t>
            </a:r>
            <a:r>
              <a:rPr lang="pt-BR" sz="2400" dirty="0" smtClean="0"/>
              <a:t>”. </a:t>
            </a:r>
            <a:r>
              <a:rPr lang="pt-BR" sz="2000" dirty="0" smtClean="0">
                <a:solidFill>
                  <a:schemeClr val="tx1">
                    <a:lumMod val="75000"/>
                  </a:schemeClr>
                </a:solidFill>
              </a:rPr>
              <a:t>(Foucault)</a:t>
            </a:r>
            <a:r>
              <a:rPr lang="pt-BR" sz="2000" dirty="0" smtClean="0"/>
              <a:t> </a:t>
            </a:r>
            <a:endParaRPr lang="pt-BR" sz="2000" dirty="0"/>
          </a:p>
          <a:p>
            <a:pPr>
              <a:lnSpc>
                <a:spcPts val="2000"/>
              </a:lnSpc>
              <a:spcBef>
                <a:spcPts val="600"/>
              </a:spcBef>
            </a:pPr>
            <a:r>
              <a:rPr lang="pt-BR" sz="2400" b="1" dirty="0">
                <a:solidFill>
                  <a:srgbClr val="FFFF00"/>
                </a:solidFill>
              </a:rPr>
              <a:t>—</a:t>
            </a:r>
            <a:r>
              <a:rPr lang="pt-BR" sz="2400" dirty="0"/>
              <a:t> “A citação mais valiosa será sempre aquela da qual você não consegue determinar a fonte</a:t>
            </a:r>
            <a:r>
              <a:rPr lang="pt-BR" sz="2400" dirty="0" smtClean="0"/>
              <a:t>”.</a:t>
            </a:r>
            <a:endParaRPr lang="pt-BR" sz="2400" dirty="0"/>
          </a:p>
          <a:p>
            <a:pPr>
              <a:lnSpc>
                <a:spcPts val="2000"/>
              </a:lnSpc>
              <a:spcBef>
                <a:spcPts val="600"/>
              </a:spcBef>
            </a:pPr>
            <a:r>
              <a:rPr lang="pt-BR" sz="2400" i="1" dirty="0"/>
              <a:t>Corolário 1</a:t>
            </a:r>
            <a:r>
              <a:rPr lang="pt-BR" sz="2400" dirty="0"/>
              <a:t>: “</a:t>
            </a:r>
            <a:r>
              <a:rPr lang="pt-BR" sz="2400" b="1" dirty="0"/>
              <a:t>Imediatamente</a:t>
            </a:r>
            <a:r>
              <a:rPr lang="pt-BR" sz="2400" dirty="0"/>
              <a:t> após transcrever uma citação, registre a fonte por extenso”.</a:t>
            </a:r>
          </a:p>
          <a:p>
            <a:pPr>
              <a:lnSpc>
                <a:spcPts val="2000"/>
              </a:lnSpc>
              <a:spcBef>
                <a:spcPts val="600"/>
              </a:spcBef>
            </a:pPr>
            <a:r>
              <a:rPr lang="pt-BR" sz="2400" i="1" dirty="0"/>
              <a:t>Corolário 2</a:t>
            </a:r>
            <a:r>
              <a:rPr lang="pt-BR" sz="2400" dirty="0"/>
              <a:t>: “Se você não tiver acesso à fonte, descarte a citação”. </a:t>
            </a:r>
          </a:p>
        </p:txBody>
      </p:sp>
    </p:spTree>
    <p:extLst>
      <p:ext uri="{BB962C8B-B14F-4D97-AF65-F5344CB8AC3E}">
        <p14:creationId xmlns:p14="http://schemas.microsoft.com/office/powerpoint/2010/main" val="29486565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r>
              <a:rPr lang="pt-BR" b="1" dirty="0" smtClean="0"/>
              <a:t>Restos</a:t>
            </a:r>
            <a:endParaRPr lang="pt-BR" b="1" dirty="0"/>
          </a:p>
          <a:p>
            <a:endParaRPr lang="pt-BR" sz="800" dirty="0" smtClean="0"/>
          </a:p>
          <a:p>
            <a:endParaRPr lang="pt-BR" sz="800" dirty="0"/>
          </a:p>
          <a:p>
            <a:r>
              <a:rPr lang="pt-BR" sz="2400" b="1" dirty="0">
                <a:solidFill>
                  <a:srgbClr val="FFFF00"/>
                </a:solidFill>
              </a:rPr>
              <a:t>—</a:t>
            </a:r>
            <a:r>
              <a:rPr lang="pt-BR" sz="2400" dirty="0"/>
              <a:t> “Primeira regra do desmontador de relógios: guarde todas as peças</a:t>
            </a:r>
            <a:r>
              <a:rPr lang="pt-BR" sz="2400" dirty="0" smtClean="0"/>
              <a:t>”.</a:t>
            </a:r>
            <a:endParaRPr lang="pt-BR" sz="2400" dirty="0"/>
          </a:p>
          <a:p>
            <a:r>
              <a:rPr lang="pt-BR" sz="800" dirty="0"/>
              <a:t> </a:t>
            </a:r>
          </a:p>
          <a:p>
            <a:r>
              <a:rPr lang="pt-BR" sz="2400" b="1" dirty="0">
                <a:solidFill>
                  <a:srgbClr val="FFFF00"/>
                </a:solidFill>
              </a:rPr>
              <a:t>—</a:t>
            </a:r>
            <a:r>
              <a:rPr lang="pt-BR" sz="2400" dirty="0"/>
              <a:t> “Mais vale um passarinho na mão do que dois voando” (Adágio popular).</a:t>
            </a:r>
          </a:p>
          <a:p>
            <a:r>
              <a:rPr lang="pt-BR" sz="800" dirty="0"/>
              <a:t> </a:t>
            </a:r>
          </a:p>
          <a:p>
            <a:r>
              <a:rPr lang="pt-BR" sz="2400" b="1" dirty="0">
                <a:solidFill>
                  <a:srgbClr val="FFFF00"/>
                </a:solidFill>
              </a:rPr>
              <a:t>—</a:t>
            </a:r>
            <a:r>
              <a:rPr lang="pt-BR" sz="2400" dirty="0"/>
              <a:t> “De nada adianta guardar se, mais tarde, você não lembrar </a:t>
            </a:r>
            <a:r>
              <a:rPr lang="pt-BR" sz="2400" i="1" dirty="0"/>
              <a:t>que guardou</a:t>
            </a:r>
            <a:r>
              <a:rPr lang="pt-BR" sz="2400" dirty="0"/>
              <a:t>. Idem, se você não lembrar </a:t>
            </a:r>
            <a:r>
              <a:rPr lang="pt-BR" sz="2400" i="1" dirty="0"/>
              <a:t>o que guardou</a:t>
            </a:r>
            <a:r>
              <a:rPr lang="pt-BR" sz="2400" dirty="0"/>
              <a:t>. Ibidem, se você não lembrar </a:t>
            </a:r>
            <a:r>
              <a:rPr lang="pt-BR" sz="2400" i="1" dirty="0"/>
              <a:t>onde guardou</a:t>
            </a:r>
            <a:r>
              <a:rPr lang="pt-BR" sz="2400" dirty="0"/>
              <a:t>”.</a:t>
            </a:r>
          </a:p>
          <a:p>
            <a:r>
              <a:rPr lang="pt-BR" sz="2400" i="1" dirty="0"/>
              <a:t>Corolário 1</a:t>
            </a:r>
            <a:r>
              <a:rPr lang="pt-BR" sz="2400" dirty="0"/>
              <a:t>: </a:t>
            </a:r>
            <a:r>
              <a:rPr lang="pt-BR" sz="2400" dirty="0" smtClean="0"/>
              <a:t>Etiquetas</a:t>
            </a:r>
            <a:r>
              <a:rPr lang="pt-BR" sz="2400" dirty="0"/>
              <a:t>, índices e listagens nunca estão em </a:t>
            </a:r>
            <a:r>
              <a:rPr lang="pt-BR" sz="2400" dirty="0" smtClean="0"/>
              <a:t>excesso.</a:t>
            </a:r>
            <a:endParaRPr lang="pt-BR" sz="2400" dirty="0"/>
          </a:p>
          <a:p>
            <a:r>
              <a:rPr lang="pt-BR" sz="2400" i="1" dirty="0"/>
              <a:t>Corolário 2</a:t>
            </a:r>
            <a:r>
              <a:rPr lang="pt-BR" sz="2400" dirty="0"/>
              <a:t>: Ponha a etiqueta na hora; quanto mais tarde, mais perdido </a:t>
            </a:r>
            <a:r>
              <a:rPr lang="pt-BR" sz="2400" dirty="0" smtClean="0"/>
              <a:t>você </a:t>
            </a:r>
            <a:r>
              <a:rPr lang="pt-BR" sz="2200" dirty="0" smtClean="0"/>
              <a:t>ficará.</a:t>
            </a:r>
          </a:p>
          <a:p>
            <a:r>
              <a:rPr lang="pt-BR" sz="2400" i="1" dirty="0" smtClean="0"/>
              <a:t>Corolário 3</a:t>
            </a:r>
            <a:r>
              <a:rPr lang="pt-BR" sz="2400" dirty="0" smtClean="0"/>
              <a:t>: </a:t>
            </a:r>
            <a:r>
              <a:rPr lang="pt-BR" sz="2400" dirty="0"/>
              <a:t>E</a:t>
            </a:r>
            <a:r>
              <a:rPr lang="pt-BR" sz="2400" dirty="0" smtClean="0"/>
              <a:t>screva sempre.</a:t>
            </a:r>
            <a:endParaRPr lang="pt-BR" sz="2400" dirty="0"/>
          </a:p>
          <a:p>
            <a:endParaRPr lang="pt-BR" dirty="0">
              <a:solidFill>
                <a:schemeClr val="tx1"/>
              </a:solidFill>
            </a:endParaRPr>
          </a:p>
        </p:txBody>
      </p:sp>
    </p:spTree>
    <p:extLst>
      <p:ext uri="{BB962C8B-B14F-4D97-AF65-F5344CB8AC3E}">
        <p14:creationId xmlns:p14="http://schemas.microsoft.com/office/powerpoint/2010/main" val="36766149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r>
              <a:rPr lang="pt-BR" b="1" dirty="0"/>
              <a:t>Inteligência </a:t>
            </a:r>
            <a:r>
              <a:rPr lang="pt-BR" dirty="0"/>
              <a:t>(e falta de</a:t>
            </a:r>
            <a:r>
              <a:rPr lang="pt-BR" dirty="0" smtClean="0"/>
              <a:t>...)</a:t>
            </a:r>
          </a:p>
          <a:p>
            <a:endParaRPr lang="pt-BR" sz="11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“Deus errou: limitou a inteligência, mas deixou a burrice infinita</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“Os cientistas dizem que o Universo e a inteligência têm limites. Sobre o Universo, eu não tenho certeza</a:t>
            </a:r>
            <a:r>
              <a:rPr lang="pt-BR" sz="2200" dirty="0" smtClean="0"/>
              <a:t>”.</a:t>
            </a:r>
            <a:r>
              <a:rPr lang="pt-BR" sz="2200" dirty="0"/>
              <a:t> </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“O problema do mundo de hoje é que as pessoas inteligentes estão cheias de dúvidas, e as pessoas idiotas estão cheias de certeza</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“O mundo é bem maior e mais complicado do que os simples </a:t>
            </a:r>
            <a:r>
              <a:rPr lang="pt-BR" sz="2200" i="1" dirty="0"/>
              <a:t>sim</a:t>
            </a:r>
            <a:r>
              <a:rPr lang="pt-BR" sz="2200" dirty="0"/>
              <a:t> ou </a:t>
            </a:r>
            <a:r>
              <a:rPr lang="pt-BR" sz="2200" i="1" dirty="0"/>
              <a:t>não</a:t>
            </a:r>
            <a:r>
              <a:rPr lang="pt-BR" sz="2200" dirty="0"/>
              <a:t>, </a:t>
            </a:r>
            <a:r>
              <a:rPr lang="pt-BR" sz="2200" i="1" dirty="0"/>
              <a:t>isso</a:t>
            </a:r>
            <a:r>
              <a:rPr lang="pt-BR" sz="2200" dirty="0"/>
              <a:t> ou </a:t>
            </a:r>
            <a:r>
              <a:rPr lang="pt-BR" sz="2200" i="1" dirty="0"/>
              <a:t>aquilo</a:t>
            </a:r>
            <a:r>
              <a:rPr lang="pt-BR" sz="2200" dirty="0"/>
              <a:t>, </a:t>
            </a:r>
            <a:r>
              <a:rPr lang="pt-BR" sz="2200" i="1" dirty="0"/>
              <a:t>certo</a:t>
            </a:r>
            <a:r>
              <a:rPr lang="pt-BR" sz="2200" dirty="0"/>
              <a:t> ou </a:t>
            </a:r>
            <a:r>
              <a:rPr lang="pt-BR" sz="2200" i="1" dirty="0"/>
              <a:t>errado</a:t>
            </a:r>
            <a:r>
              <a:rPr lang="pt-BR" sz="2200" dirty="0"/>
              <a:t>, </a:t>
            </a:r>
            <a:r>
              <a:rPr lang="pt-BR" sz="2200" i="1" dirty="0"/>
              <a:t>bom</a:t>
            </a:r>
            <a:r>
              <a:rPr lang="pt-BR" sz="2200" dirty="0"/>
              <a:t> ou </a:t>
            </a:r>
            <a:r>
              <a:rPr lang="pt-BR" sz="2200" i="1" dirty="0"/>
              <a:t>ruim</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“O Positivismo odeia a polissemia</a:t>
            </a:r>
            <a:r>
              <a:rPr lang="pt-BR" sz="2200" dirty="0" smtClean="0"/>
              <a:t>”.</a:t>
            </a:r>
            <a:endParaRPr lang="pt-BR" sz="2200" dirty="0"/>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a:t>“Se algo é </a:t>
            </a:r>
            <a:r>
              <a:rPr lang="pt-BR" sz="2200" dirty="0" err="1"/>
              <a:t>indecidível</a:t>
            </a:r>
            <a:r>
              <a:rPr lang="pt-BR" sz="2200" dirty="0"/>
              <a:t> é porque está fora do pensável</a:t>
            </a:r>
            <a:r>
              <a:rPr lang="pt-BR" sz="2200" dirty="0" smtClean="0"/>
              <a:t>”.</a:t>
            </a:r>
            <a:endParaRPr lang="pt-BR" sz="2200" dirty="0">
              <a:solidFill>
                <a:srgbClr val="FFFF00"/>
              </a:solidFill>
            </a:endParaRP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smtClean="0"/>
              <a:t>“O cérebro é um órgão maravilhoso. Começa a funcionar assim que você se acorda de manhã e só para de funcionar quando você se senta à mesa para escrever”.</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smtClean="0"/>
              <a:t>A quantidade de inteligência no Universo é uma constante. A população está crescendo.</a:t>
            </a:r>
          </a:p>
          <a:p>
            <a:pPr>
              <a:lnSpc>
                <a:spcPts val="2000"/>
              </a:lnSpc>
              <a:spcBef>
                <a:spcPts val="1200"/>
              </a:spcBef>
            </a:pPr>
            <a:r>
              <a:rPr lang="pt-BR" sz="2200" b="1" dirty="0">
                <a:solidFill>
                  <a:srgbClr val="FFFF00"/>
                </a:solidFill>
              </a:rPr>
              <a:t>—</a:t>
            </a:r>
            <a:r>
              <a:rPr lang="pt-BR" sz="2200" dirty="0">
                <a:solidFill>
                  <a:srgbClr val="FFFF00"/>
                </a:solidFill>
              </a:rPr>
              <a:t> </a:t>
            </a:r>
            <a:r>
              <a:rPr lang="pt-BR" sz="2200" dirty="0" smtClean="0"/>
              <a:t>Nunca discuta com um tolo, pois os outros não verão a diferença.</a:t>
            </a:r>
            <a:endParaRPr lang="pt-BR" sz="2200" dirty="0"/>
          </a:p>
        </p:txBody>
      </p:sp>
    </p:spTree>
    <p:extLst>
      <p:ext uri="{BB962C8B-B14F-4D97-AF65-F5344CB8AC3E}">
        <p14:creationId xmlns:p14="http://schemas.microsoft.com/office/powerpoint/2010/main" val="3957863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lnSpcReduction="10000"/>
          </a:bodyPr>
          <a:lstStyle/>
          <a:p>
            <a:r>
              <a:rPr lang="pt-BR" b="1" dirty="0" smtClean="0"/>
              <a:t>Dissertação e tese em Educação</a:t>
            </a:r>
          </a:p>
          <a:p>
            <a:endParaRPr lang="pt-BR" sz="1000" dirty="0">
              <a:solidFill>
                <a:schemeClr val="tx1"/>
              </a:solidFill>
            </a:endParaRPr>
          </a:p>
          <a:p>
            <a:r>
              <a:rPr lang="pt-BR" sz="2400" dirty="0" smtClean="0">
                <a:solidFill>
                  <a:schemeClr val="tx1"/>
                </a:solidFill>
              </a:rPr>
              <a:t>Não há um critério único a partir do qual se possa traçar uma distinção segura entre dissertação e tese. Mesmo assim, pode-se dizer que uma tese é um documento de fôlego e perfil mais amplos do que uma dissertação; em geral, tem extensão maior. Quase como regra: na dissertação, o autor deve mostrar sua capacidade em pesquisa; na tese, além disso, o autor deve estabelecer ou propor um ou mais problemas, traçar hipótese(s) e tratar de comprová-la(s). </a:t>
            </a:r>
          </a:p>
          <a:p>
            <a:endParaRPr lang="pt-BR" sz="800" dirty="0" smtClean="0">
              <a:solidFill>
                <a:schemeClr val="tx1"/>
              </a:solidFill>
            </a:endParaRPr>
          </a:p>
          <a:p>
            <a:r>
              <a:rPr lang="pt-BR" sz="800" dirty="0" smtClean="0">
                <a:solidFill>
                  <a:schemeClr val="tx1"/>
                </a:solidFill>
              </a:rPr>
              <a:t> </a:t>
            </a:r>
          </a:p>
          <a:p>
            <a:r>
              <a:rPr lang="pt-BR" sz="2400" dirty="0">
                <a:solidFill>
                  <a:schemeClr val="tx1"/>
                </a:solidFill>
              </a:rPr>
              <a:t>N</a:t>
            </a:r>
            <a:r>
              <a:rPr lang="pt-BR" sz="2400" dirty="0" smtClean="0">
                <a:solidFill>
                  <a:schemeClr val="tx1"/>
                </a:solidFill>
              </a:rPr>
              <a:t>a tese e na dissertação, deve-se seguir as 4 regras óbvias de Eco:</a:t>
            </a:r>
          </a:p>
          <a:p>
            <a:endParaRPr lang="pt-BR" sz="800" dirty="0" smtClean="0">
              <a:solidFill>
                <a:schemeClr val="tx1"/>
              </a:solidFill>
            </a:endParaRPr>
          </a:p>
          <a:p>
            <a:pPr>
              <a:lnSpc>
                <a:spcPts val="2200"/>
              </a:lnSpc>
            </a:pPr>
            <a:r>
              <a:rPr lang="pt-BR" sz="2400" dirty="0" smtClean="0">
                <a:solidFill>
                  <a:srgbClr val="FFFF00"/>
                </a:solidFill>
              </a:rPr>
              <a:t>1.</a:t>
            </a:r>
            <a:r>
              <a:rPr lang="pt-BR" sz="2400" dirty="0" smtClean="0">
                <a:solidFill>
                  <a:schemeClr val="tx1"/>
                </a:solidFill>
              </a:rPr>
              <a:t> O tema deve ser do interesse do autor.</a:t>
            </a:r>
          </a:p>
          <a:p>
            <a:pPr>
              <a:lnSpc>
                <a:spcPts val="2200"/>
              </a:lnSpc>
            </a:pPr>
            <a:r>
              <a:rPr lang="pt-BR" sz="2400" dirty="0" smtClean="0">
                <a:solidFill>
                  <a:srgbClr val="FFFF00"/>
                </a:solidFill>
              </a:rPr>
              <a:t>2.</a:t>
            </a:r>
            <a:r>
              <a:rPr lang="pt-BR" sz="2400" dirty="0" smtClean="0">
                <a:solidFill>
                  <a:schemeClr val="tx1"/>
                </a:solidFill>
              </a:rPr>
              <a:t> As fontes (empíricas e de consulta) devem ser acessíveis.</a:t>
            </a:r>
          </a:p>
          <a:p>
            <a:pPr>
              <a:lnSpc>
                <a:spcPts val="2200"/>
              </a:lnSpc>
            </a:pPr>
            <a:r>
              <a:rPr lang="pt-BR" sz="2400" dirty="0" smtClean="0">
                <a:solidFill>
                  <a:srgbClr val="FFFF00"/>
                </a:solidFill>
              </a:rPr>
              <a:t>3.</a:t>
            </a:r>
            <a:r>
              <a:rPr lang="pt-BR" sz="2400" dirty="0" smtClean="0">
                <a:solidFill>
                  <a:schemeClr val="tx1"/>
                </a:solidFill>
              </a:rPr>
              <a:t> As fontes devem ser compreensíveis para o autor.</a:t>
            </a:r>
          </a:p>
          <a:p>
            <a:pPr>
              <a:lnSpc>
                <a:spcPts val="2200"/>
              </a:lnSpc>
            </a:pPr>
            <a:r>
              <a:rPr lang="pt-BR" sz="2400" dirty="0" smtClean="0">
                <a:solidFill>
                  <a:srgbClr val="FFFF00"/>
                </a:solidFill>
              </a:rPr>
              <a:t>4.</a:t>
            </a:r>
            <a:r>
              <a:rPr lang="pt-BR" sz="2400" dirty="0" smtClean="0">
                <a:solidFill>
                  <a:schemeClr val="tx1"/>
                </a:solidFill>
              </a:rPr>
              <a:t> A janela teórico-metodológica deve estar ao alcance do autor.</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fontScale="70000" lnSpcReduction="20000"/>
          </a:bodyPr>
          <a:lstStyle/>
          <a:p>
            <a:r>
              <a:rPr lang="pt-BR" sz="4000" b="1" dirty="0" smtClean="0">
                <a:solidFill>
                  <a:srgbClr val="FFFF00"/>
                </a:solidFill>
              </a:rPr>
              <a:t>A ordem das disciplinas</a:t>
            </a:r>
          </a:p>
          <a:p>
            <a:endParaRPr lang="pt-BR" sz="1100" b="1" dirty="0" smtClean="0">
              <a:solidFill>
                <a:srgbClr val="FFFF00"/>
              </a:solidFill>
            </a:endParaRPr>
          </a:p>
          <a:p>
            <a:r>
              <a:rPr lang="pt-BR" b="1" dirty="0" smtClean="0"/>
              <a:t>SUMÁRIO </a:t>
            </a:r>
            <a:r>
              <a:rPr lang="pt-BR" dirty="0"/>
              <a:t>	</a:t>
            </a:r>
            <a:r>
              <a:rPr lang="pt-BR" b="1" dirty="0" smtClean="0"/>
              <a:t>RESUMO </a:t>
            </a:r>
            <a:r>
              <a:rPr lang="pt-BR" dirty="0"/>
              <a:t>	</a:t>
            </a:r>
            <a:r>
              <a:rPr lang="pt-BR" b="1" dirty="0" smtClean="0"/>
              <a:t>ABSTRACT </a:t>
            </a:r>
            <a:r>
              <a:rPr lang="pt-BR" dirty="0"/>
              <a:t>	</a:t>
            </a:r>
            <a:r>
              <a:rPr lang="pt-BR" b="1" dirty="0" smtClean="0"/>
              <a:t>APRESENTAÇÃO </a:t>
            </a:r>
            <a:endParaRPr lang="pt-BR" dirty="0"/>
          </a:p>
          <a:p>
            <a:pPr algn="l"/>
            <a:endParaRPr lang="pt-BR" sz="1100" b="1" dirty="0" smtClean="0"/>
          </a:p>
          <a:p>
            <a:pPr algn="l"/>
            <a:r>
              <a:rPr lang="pt-BR" b="1" dirty="0" smtClean="0"/>
              <a:t>PRIMEIRA PARTE – Olhares </a:t>
            </a:r>
            <a:endParaRPr lang="pt-BR" dirty="0"/>
          </a:p>
          <a:p>
            <a:pPr algn="l"/>
            <a:endParaRPr lang="pt-BR" sz="1000" b="1" dirty="0" smtClean="0"/>
          </a:p>
          <a:p>
            <a:pPr algn="l"/>
            <a:r>
              <a:rPr lang="pt-BR" b="1" dirty="0" smtClean="0"/>
              <a:t>SEGUNDA PARTE – A </a:t>
            </a:r>
            <a:r>
              <a:rPr lang="pt-BR" b="1" dirty="0"/>
              <a:t>questão </a:t>
            </a:r>
            <a:r>
              <a:rPr lang="pt-BR" b="1" dirty="0" smtClean="0"/>
              <a:t>disciplinar</a:t>
            </a:r>
          </a:p>
          <a:p>
            <a:pPr algn="l"/>
            <a:endParaRPr lang="pt-BR" sz="1600" dirty="0"/>
          </a:p>
          <a:p>
            <a:pPr algn="l"/>
            <a:r>
              <a:rPr lang="pt-BR" dirty="0" smtClean="0"/>
              <a:t>		Capítulo </a:t>
            </a:r>
            <a:r>
              <a:rPr lang="pt-BR" dirty="0"/>
              <a:t>1 </a:t>
            </a:r>
            <a:r>
              <a:rPr lang="pt-BR" dirty="0" smtClean="0"/>
              <a:t>– PRELIMINARES </a:t>
            </a:r>
            <a:endParaRPr lang="pt-BR" dirty="0"/>
          </a:p>
          <a:p>
            <a:pPr algn="l"/>
            <a:r>
              <a:rPr lang="pt-BR" dirty="0" smtClean="0"/>
              <a:t>				Um </a:t>
            </a:r>
            <a:r>
              <a:rPr lang="pt-BR" dirty="0"/>
              <a:t>cenário discursivo </a:t>
            </a:r>
          </a:p>
          <a:p>
            <a:pPr algn="l"/>
            <a:r>
              <a:rPr lang="pt-BR" dirty="0" smtClean="0"/>
              <a:t>				Palavras</a:t>
            </a:r>
            <a:r>
              <a:rPr lang="pt-BR" dirty="0"/>
              <a:t>, linguagem, discursos </a:t>
            </a:r>
          </a:p>
          <a:p>
            <a:pPr algn="l"/>
            <a:r>
              <a:rPr lang="pt-BR" i="1" dirty="0" smtClean="0"/>
              <a:t>				</a:t>
            </a:r>
            <a:r>
              <a:rPr lang="pt-BR" i="1" dirty="0" err="1" smtClean="0"/>
              <a:t>Dek</a:t>
            </a:r>
            <a:r>
              <a:rPr lang="pt-BR" i="1" dirty="0" smtClean="0"/>
              <a:t> </a:t>
            </a:r>
            <a:r>
              <a:rPr lang="pt-BR" dirty="0"/>
              <a:t>e </a:t>
            </a:r>
            <a:r>
              <a:rPr lang="pt-BR" i="1" dirty="0" err="1"/>
              <a:t>Arkhé</a:t>
            </a:r>
            <a:r>
              <a:rPr lang="pt-BR" i="1" dirty="0"/>
              <a:t> </a:t>
            </a:r>
            <a:endParaRPr lang="pt-BR" dirty="0"/>
          </a:p>
          <a:p>
            <a:pPr algn="l"/>
            <a:r>
              <a:rPr lang="pt-BR" sz="1400" dirty="0" smtClean="0"/>
              <a:t>		</a:t>
            </a:r>
          </a:p>
          <a:p>
            <a:pPr algn="l"/>
            <a:r>
              <a:rPr lang="pt-BR" dirty="0"/>
              <a:t>	</a:t>
            </a:r>
            <a:r>
              <a:rPr lang="pt-BR" dirty="0" smtClean="0"/>
              <a:t>	Capítulo </a:t>
            </a:r>
            <a:r>
              <a:rPr lang="pt-BR" dirty="0"/>
              <a:t>2 </a:t>
            </a:r>
            <a:r>
              <a:rPr lang="pt-BR" dirty="0" smtClean="0"/>
              <a:t>–</a:t>
            </a:r>
            <a:r>
              <a:rPr lang="pt-BR" dirty="0"/>
              <a:t> </a:t>
            </a:r>
            <a:r>
              <a:rPr lang="pt-BR" dirty="0" smtClean="0"/>
              <a:t>DUAS </a:t>
            </a:r>
            <a:r>
              <a:rPr lang="pt-BR" dirty="0"/>
              <a:t>FAMÍLIAS </a:t>
            </a:r>
          </a:p>
          <a:p>
            <a:pPr algn="l"/>
            <a:r>
              <a:rPr lang="pt-BR" dirty="0" smtClean="0"/>
              <a:t>				Parentescos </a:t>
            </a:r>
            <a:endParaRPr lang="pt-BR" dirty="0"/>
          </a:p>
          <a:p>
            <a:pPr algn="l"/>
            <a:r>
              <a:rPr lang="pt-BR" dirty="0" smtClean="0"/>
              <a:t>				A </a:t>
            </a:r>
            <a:r>
              <a:rPr lang="pt-BR" dirty="0"/>
              <a:t>primeira família </a:t>
            </a:r>
          </a:p>
          <a:p>
            <a:pPr algn="l"/>
            <a:r>
              <a:rPr lang="pt-BR" dirty="0" smtClean="0"/>
              <a:t>				A </a:t>
            </a:r>
            <a:r>
              <a:rPr lang="pt-BR" dirty="0"/>
              <a:t>segunda família </a:t>
            </a:r>
          </a:p>
          <a:p>
            <a:pPr algn="l"/>
            <a:r>
              <a:rPr lang="pt-BR" i="1" dirty="0" smtClean="0"/>
              <a:t>				</a:t>
            </a:r>
            <a:r>
              <a:rPr lang="pt-BR" i="1" dirty="0" err="1" smtClean="0"/>
              <a:t>Topoi</a:t>
            </a:r>
            <a:r>
              <a:rPr lang="pt-BR" i="1" dirty="0" smtClean="0"/>
              <a:t> </a:t>
            </a:r>
          </a:p>
          <a:p>
            <a:pPr algn="l"/>
            <a:endParaRPr lang="pt-BR" sz="1400" dirty="0"/>
          </a:p>
          <a:p>
            <a:pPr algn="l"/>
            <a:r>
              <a:rPr lang="pt-BR" dirty="0" smtClean="0"/>
              <a:t>		</a:t>
            </a:r>
            <a:r>
              <a:rPr lang="pt-BR" dirty="0"/>
              <a:t>Capítulo 3 </a:t>
            </a:r>
            <a:r>
              <a:rPr lang="pt-BR" dirty="0" smtClean="0"/>
              <a:t>– DESCOMPASSOS </a:t>
            </a:r>
            <a:r>
              <a:rPr lang="pt-BR" dirty="0"/>
              <a:t>E </a:t>
            </a:r>
            <a:r>
              <a:rPr lang="pt-BR" dirty="0" smtClean="0"/>
              <a:t>CONTRAPONTOS</a:t>
            </a:r>
          </a:p>
          <a:p>
            <a:pPr algn="l"/>
            <a:endParaRPr lang="pt-BR" sz="1400" dirty="0"/>
          </a:p>
          <a:p>
            <a:pPr algn="l"/>
            <a:r>
              <a:rPr lang="pt-BR" dirty="0"/>
              <a:t>		Capítulo 4 </a:t>
            </a:r>
            <a:r>
              <a:rPr lang="pt-BR" dirty="0" smtClean="0"/>
              <a:t>– DISSONÂNCIAS </a:t>
            </a:r>
            <a:endParaRPr lang="pt-BR" dirty="0"/>
          </a:p>
        </p:txBody>
      </p:sp>
    </p:spTree>
    <p:extLst>
      <p:ext uri="{BB962C8B-B14F-4D97-AF65-F5344CB8AC3E}">
        <p14:creationId xmlns:p14="http://schemas.microsoft.com/office/powerpoint/2010/main" val="39578636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pPr algn="l"/>
            <a:endParaRPr lang="pt-BR" sz="2200" b="1" dirty="0" smtClean="0"/>
          </a:p>
          <a:p>
            <a:pPr algn="l"/>
            <a:r>
              <a:rPr lang="pt-BR" sz="2200" b="1" dirty="0" smtClean="0"/>
              <a:t>TERCEIRA </a:t>
            </a:r>
            <a:r>
              <a:rPr lang="pt-BR" sz="2200" b="1" dirty="0"/>
              <a:t>PARTE – </a:t>
            </a:r>
            <a:r>
              <a:rPr lang="pt-BR" sz="2200" b="1" dirty="0" smtClean="0"/>
              <a:t>Foucault </a:t>
            </a:r>
          </a:p>
          <a:p>
            <a:pPr algn="l"/>
            <a:endParaRPr lang="pt-BR" sz="1000" dirty="0"/>
          </a:p>
          <a:p>
            <a:pPr algn="l"/>
            <a:r>
              <a:rPr lang="pt-BR" sz="2200" dirty="0"/>
              <a:t>		Capítulo </a:t>
            </a:r>
            <a:r>
              <a:rPr lang="pt-BR" sz="2200" dirty="0" smtClean="0"/>
              <a:t>5 </a:t>
            </a:r>
            <a:r>
              <a:rPr lang="pt-BR" sz="2200" dirty="0"/>
              <a:t>– </a:t>
            </a:r>
            <a:r>
              <a:rPr lang="pt-BR" sz="2200" dirty="0" smtClean="0"/>
              <a:t>POR QUE FOUCAULT? </a:t>
            </a:r>
            <a:endParaRPr lang="pt-BR" sz="2200" dirty="0"/>
          </a:p>
          <a:p>
            <a:pPr algn="l"/>
            <a:r>
              <a:rPr lang="pt-BR" sz="2200" dirty="0"/>
              <a:t>				</a:t>
            </a:r>
            <a:r>
              <a:rPr lang="pt-BR" sz="2200" dirty="0" smtClean="0"/>
              <a:t>Uma perspectiva</a:t>
            </a:r>
          </a:p>
          <a:p>
            <a:pPr algn="l"/>
            <a:r>
              <a:rPr lang="pt-BR" sz="2200" dirty="0"/>
              <a:t>	</a:t>
            </a:r>
            <a:r>
              <a:rPr lang="pt-BR" sz="2200" dirty="0" smtClean="0"/>
              <a:t>			Um edificador</a:t>
            </a:r>
          </a:p>
          <a:p>
            <a:pPr algn="l"/>
            <a:endParaRPr lang="pt-BR" sz="1000" dirty="0"/>
          </a:p>
          <a:p>
            <a:pPr algn="l"/>
            <a:r>
              <a:rPr lang="pt-BR" sz="2200" dirty="0" smtClean="0"/>
              <a:t>		Capítulo 6 – OS TRÊS DOMÍNIOS</a:t>
            </a:r>
          </a:p>
          <a:p>
            <a:pPr algn="l"/>
            <a:r>
              <a:rPr lang="pt-BR" sz="2200" dirty="0"/>
              <a:t>	</a:t>
            </a:r>
            <a:r>
              <a:rPr lang="pt-BR" sz="2200" dirty="0" smtClean="0"/>
              <a:t>			O primeiro domínio: o “ser –saber”</a:t>
            </a:r>
          </a:p>
          <a:p>
            <a:pPr algn="l"/>
            <a:r>
              <a:rPr lang="pt-BR" sz="2200" dirty="0"/>
              <a:t>	</a:t>
            </a:r>
            <a:r>
              <a:rPr lang="pt-BR" sz="2200" dirty="0" smtClean="0"/>
              <a:t>			O segundo domínio: o “ser-poder”</a:t>
            </a:r>
          </a:p>
          <a:p>
            <a:pPr algn="l"/>
            <a:r>
              <a:rPr lang="pt-BR" sz="2200" dirty="0"/>
              <a:t>	</a:t>
            </a:r>
            <a:r>
              <a:rPr lang="pt-BR" sz="2200" dirty="0" smtClean="0"/>
              <a:t>			Terceiro domínio: o “</a:t>
            </a:r>
            <a:r>
              <a:rPr lang="pt-BR" sz="2200" dirty="0" err="1" smtClean="0"/>
              <a:t>ser-si</a:t>
            </a:r>
            <a:r>
              <a:rPr lang="pt-BR" sz="2200" dirty="0" smtClean="0"/>
              <a:t>”</a:t>
            </a:r>
          </a:p>
          <a:p>
            <a:pPr algn="l"/>
            <a:endParaRPr lang="pt-BR" sz="1000" dirty="0"/>
          </a:p>
          <a:p>
            <a:pPr algn="l"/>
            <a:r>
              <a:rPr lang="pt-BR" sz="2200" dirty="0" smtClean="0"/>
              <a:t>		Capítulo 7 – UMA QUESTÃO DE METODOLOGIA?</a:t>
            </a:r>
          </a:p>
          <a:p>
            <a:pPr algn="l"/>
            <a:endParaRPr lang="pt-BR" sz="1000" dirty="0" smtClean="0"/>
          </a:p>
          <a:p>
            <a:pPr algn="l"/>
            <a:r>
              <a:rPr lang="pt-BR" sz="2200" dirty="0"/>
              <a:t>	</a:t>
            </a:r>
            <a:r>
              <a:rPr lang="pt-BR" sz="2200" dirty="0" smtClean="0"/>
              <a:t>	Capítulo 8 – UMA FIDELIDADE INFIEL: Foucault &amp; Cia.</a:t>
            </a:r>
          </a:p>
          <a:p>
            <a:pPr algn="l"/>
            <a:endParaRPr lang="pt-BR" sz="2200" dirty="0"/>
          </a:p>
          <a:p>
            <a:pPr algn="l"/>
            <a:endParaRPr lang="pt-BR" sz="2200" dirty="0"/>
          </a:p>
          <a:p>
            <a:endParaRPr lang="pt-BR" sz="2200" dirty="0">
              <a:solidFill>
                <a:schemeClr val="tx1"/>
              </a:solidFill>
            </a:endParaRPr>
          </a:p>
        </p:txBody>
      </p:sp>
    </p:spTree>
    <p:extLst>
      <p:ext uri="{BB962C8B-B14F-4D97-AF65-F5344CB8AC3E}">
        <p14:creationId xmlns:p14="http://schemas.microsoft.com/office/powerpoint/2010/main" val="39578636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pPr algn="l"/>
            <a:endParaRPr lang="pt-BR" sz="1000" b="1" dirty="0" smtClean="0"/>
          </a:p>
          <a:p>
            <a:pPr algn="l"/>
            <a:r>
              <a:rPr lang="pt-BR" sz="2200" b="1" dirty="0" smtClean="0"/>
              <a:t>QUARTA </a:t>
            </a:r>
            <a:r>
              <a:rPr lang="pt-BR" sz="2200" b="1" dirty="0"/>
              <a:t>PARTE – </a:t>
            </a:r>
            <a:r>
              <a:rPr lang="pt-BR" sz="2200" b="1" dirty="0" smtClean="0"/>
              <a:t>Retomando a questão </a:t>
            </a:r>
            <a:endParaRPr lang="pt-BR" sz="2200" dirty="0"/>
          </a:p>
          <a:p>
            <a:pPr algn="l"/>
            <a:r>
              <a:rPr lang="pt-BR" sz="2200" dirty="0"/>
              <a:t>		</a:t>
            </a:r>
            <a:r>
              <a:rPr lang="pt-BR" sz="2200" dirty="0" smtClean="0"/>
              <a:t>Capítulo 9 – GARIMPANDO </a:t>
            </a:r>
          </a:p>
          <a:p>
            <a:pPr algn="l"/>
            <a:r>
              <a:rPr lang="pt-BR" sz="2200" dirty="0">
                <a:solidFill>
                  <a:schemeClr val="tx1"/>
                </a:solidFill>
              </a:rPr>
              <a:t>	</a:t>
            </a:r>
            <a:r>
              <a:rPr lang="pt-BR" sz="2200" dirty="0" smtClean="0">
                <a:solidFill>
                  <a:schemeClr val="tx1"/>
                </a:solidFill>
              </a:rPr>
              <a:t>			Por que o garimpo?</a:t>
            </a:r>
          </a:p>
          <a:p>
            <a:pPr algn="l"/>
            <a:r>
              <a:rPr lang="pt-BR" sz="2200" dirty="0">
                <a:solidFill>
                  <a:schemeClr val="tx1"/>
                </a:solidFill>
              </a:rPr>
              <a:t>	</a:t>
            </a:r>
            <a:r>
              <a:rPr lang="pt-BR" sz="2200" dirty="0" smtClean="0">
                <a:solidFill>
                  <a:schemeClr val="tx1"/>
                </a:solidFill>
              </a:rPr>
              <a:t>			O filão</a:t>
            </a:r>
          </a:p>
          <a:p>
            <a:pPr algn="l"/>
            <a:r>
              <a:rPr lang="pt-BR" sz="2200" dirty="0">
                <a:solidFill>
                  <a:schemeClr val="tx1"/>
                </a:solidFill>
              </a:rPr>
              <a:t>	</a:t>
            </a:r>
            <a:r>
              <a:rPr lang="pt-BR" sz="2200" dirty="0" smtClean="0">
                <a:solidFill>
                  <a:schemeClr val="tx1"/>
                </a:solidFill>
              </a:rPr>
              <a:t>			A virada disciplinar</a:t>
            </a:r>
          </a:p>
          <a:p>
            <a:pPr algn="l"/>
            <a:endParaRPr lang="pt-BR" sz="1000" dirty="0">
              <a:solidFill>
                <a:schemeClr val="tx1"/>
              </a:solidFill>
            </a:endParaRPr>
          </a:p>
          <a:p>
            <a:pPr algn="l"/>
            <a:r>
              <a:rPr lang="pt-BR" sz="2200" dirty="0" smtClean="0">
                <a:solidFill>
                  <a:schemeClr val="tx1"/>
                </a:solidFill>
              </a:rPr>
              <a:t>		Capítulo 10 – NEXOS</a:t>
            </a:r>
          </a:p>
          <a:p>
            <a:pPr algn="l"/>
            <a:r>
              <a:rPr lang="pt-BR" sz="2200" dirty="0">
                <a:solidFill>
                  <a:schemeClr val="tx1"/>
                </a:solidFill>
              </a:rPr>
              <a:t>	</a:t>
            </a:r>
            <a:r>
              <a:rPr lang="pt-BR" sz="2200" dirty="0" smtClean="0">
                <a:solidFill>
                  <a:schemeClr val="tx1"/>
                </a:solidFill>
              </a:rPr>
              <a:t>			As dobradiças</a:t>
            </a:r>
          </a:p>
          <a:p>
            <a:pPr algn="l"/>
            <a:r>
              <a:rPr lang="pt-BR" sz="2200" dirty="0">
                <a:solidFill>
                  <a:schemeClr val="tx1"/>
                </a:solidFill>
              </a:rPr>
              <a:t>	</a:t>
            </a:r>
            <a:r>
              <a:rPr lang="pt-BR" sz="2200" dirty="0" smtClean="0">
                <a:solidFill>
                  <a:schemeClr val="tx1"/>
                </a:solidFill>
              </a:rPr>
              <a:t>			A maquinaria</a:t>
            </a:r>
          </a:p>
          <a:p>
            <a:pPr algn="l"/>
            <a:r>
              <a:rPr lang="pt-BR" sz="2200" dirty="0">
                <a:solidFill>
                  <a:schemeClr val="tx1"/>
                </a:solidFill>
              </a:rPr>
              <a:t>	</a:t>
            </a:r>
            <a:r>
              <a:rPr lang="pt-BR" sz="2200" dirty="0" smtClean="0">
                <a:solidFill>
                  <a:schemeClr val="tx1"/>
                </a:solidFill>
              </a:rPr>
              <a:t>			O objeto-de-si-mesmo</a:t>
            </a:r>
          </a:p>
          <a:p>
            <a:pPr algn="l"/>
            <a:r>
              <a:rPr lang="pt-BR" sz="2200" dirty="0">
                <a:solidFill>
                  <a:schemeClr val="tx1"/>
                </a:solidFill>
              </a:rPr>
              <a:t>	</a:t>
            </a:r>
            <a:r>
              <a:rPr lang="pt-BR" sz="2200" dirty="0" smtClean="0">
                <a:solidFill>
                  <a:schemeClr val="tx1"/>
                </a:solidFill>
              </a:rPr>
              <a:t>			</a:t>
            </a:r>
            <a:r>
              <a:rPr lang="pt-BR" sz="2200" dirty="0" err="1" smtClean="0">
                <a:solidFill>
                  <a:schemeClr val="tx1"/>
                </a:solidFill>
              </a:rPr>
              <a:t>Governamentalizar</a:t>
            </a:r>
            <a:endParaRPr lang="pt-BR" sz="2200" dirty="0" smtClean="0">
              <a:solidFill>
                <a:schemeClr val="tx1"/>
              </a:solidFill>
            </a:endParaRPr>
          </a:p>
          <a:p>
            <a:pPr algn="l"/>
            <a:endParaRPr lang="pt-BR" sz="1000" dirty="0">
              <a:solidFill>
                <a:schemeClr val="tx1"/>
              </a:solidFill>
            </a:endParaRPr>
          </a:p>
          <a:p>
            <a:pPr algn="l"/>
            <a:r>
              <a:rPr lang="pt-BR" sz="2200" dirty="0" smtClean="0">
                <a:solidFill>
                  <a:schemeClr val="tx1"/>
                </a:solidFill>
              </a:rPr>
              <a:t>		Capítulo 11 – APRISIONADOS</a:t>
            </a:r>
          </a:p>
          <a:p>
            <a:pPr algn="l"/>
            <a:endParaRPr lang="pt-BR" sz="2200" dirty="0">
              <a:solidFill>
                <a:schemeClr val="tx1"/>
              </a:solidFill>
            </a:endParaRPr>
          </a:p>
          <a:p>
            <a:pPr algn="l"/>
            <a:r>
              <a:rPr lang="pt-BR" sz="2200" b="1" dirty="0" smtClean="0">
                <a:solidFill>
                  <a:schemeClr val="tx1"/>
                </a:solidFill>
              </a:rPr>
              <a:t>REFERÊNCIAS BIBLIOGRÁFICAS</a:t>
            </a:r>
          </a:p>
          <a:p>
            <a:pPr algn="l"/>
            <a:r>
              <a:rPr lang="pt-BR" sz="2200" b="1" dirty="0" smtClean="0">
                <a:solidFill>
                  <a:schemeClr val="tx1">
                    <a:lumMod val="65000"/>
                  </a:schemeClr>
                </a:solidFill>
              </a:rPr>
              <a:t>ÍNDICE REMISSIVO</a:t>
            </a:r>
            <a:endParaRPr lang="pt-BR" sz="2200" b="1" dirty="0">
              <a:solidFill>
                <a:schemeClr val="tx1">
                  <a:lumMod val="65000"/>
                </a:schemeClr>
              </a:solidFill>
            </a:endParaRPr>
          </a:p>
        </p:txBody>
      </p:sp>
    </p:spTree>
    <p:extLst>
      <p:ext uri="{BB962C8B-B14F-4D97-AF65-F5344CB8AC3E}">
        <p14:creationId xmlns:p14="http://schemas.microsoft.com/office/powerpoint/2010/main" val="39578636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lstStyle/>
          <a:p>
            <a:r>
              <a:rPr lang="pt-BR" b="1" dirty="0">
                <a:solidFill>
                  <a:srgbClr val="FFFF00"/>
                </a:solidFill>
              </a:rPr>
              <a:t>A ordem das disciplinas</a:t>
            </a:r>
          </a:p>
          <a:p>
            <a:endParaRPr lang="pt-BR" sz="800" dirty="0" smtClean="0">
              <a:solidFill>
                <a:schemeClr val="tx1"/>
              </a:solidFill>
            </a:endParaRPr>
          </a:p>
          <a:p>
            <a:r>
              <a:rPr lang="pt-BR" sz="2800" b="1" dirty="0" smtClean="0">
                <a:solidFill>
                  <a:schemeClr val="tx1"/>
                </a:solidFill>
              </a:rPr>
              <a:t>Apresentação</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O caminho seguido na determinação/construção de um problema de pesquisa deve guardar correlação com as experiências do autor.</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Quanto menor e mais sóbria for a autonarrativa, melhor será.</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O quanto antes se anunciar o escopo – problema, foco(s), objetivo(s), perspectiva teórica –, melhor será.</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“A disciplina é um campo de estudo e um sistema de controle”. </a:t>
            </a:r>
            <a:r>
              <a:rPr lang="pt-BR" sz="2000" dirty="0" smtClean="0">
                <a:solidFill>
                  <a:schemeClr val="tx1">
                    <a:lumMod val="75000"/>
                  </a:schemeClr>
                </a:solidFill>
              </a:rPr>
              <a:t>(p. </a:t>
            </a:r>
            <a:r>
              <a:rPr lang="pt-BR" sz="2000" dirty="0">
                <a:solidFill>
                  <a:schemeClr val="tx1">
                    <a:lumMod val="75000"/>
                  </a:schemeClr>
                </a:solidFill>
              </a:rPr>
              <a:t>4</a:t>
            </a:r>
            <a:r>
              <a:rPr lang="pt-BR" sz="2000" dirty="0" smtClean="0">
                <a:solidFill>
                  <a:schemeClr val="tx1">
                    <a:lumMod val="75000"/>
                  </a:schemeClr>
                </a:solidFill>
              </a:rPr>
              <a:t>)</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Disciplina + </a:t>
            </a:r>
            <a:r>
              <a:rPr lang="pt-BR" sz="2400" i="1" dirty="0" err="1" smtClean="0">
                <a:solidFill>
                  <a:schemeClr val="tx1"/>
                </a:solidFill>
              </a:rPr>
              <a:t>dade</a:t>
            </a:r>
            <a:r>
              <a:rPr lang="pt-BR" sz="2400" dirty="0" smtClean="0">
                <a:solidFill>
                  <a:schemeClr val="tx1"/>
                </a:solidFill>
              </a:rPr>
              <a:t> = disciplinaridade.</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Análise foucaultiana do movimento </a:t>
            </a:r>
            <a:r>
              <a:rPr lang="pt-BR" sz="2400" dirty="0" err="1" smtClean="0">
                <a:solidFill>
                  <a:schemeClr val="tx1"/>
                </a:solidFill>
              </a:rPr>
              <a:t>contradisciplinar</a:t>
            </a:r>
            <a:r>
              <a:rPr lang="pt-BR" sz="2400" dirty="0" smtClean="0">
                <a:solidFill>
                  <a:schemeClr val="tx1"/>
                </a:solidFill>
              </a:rPr>
              <a:t>, em suas manifestações discursivas.</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É preciso ir às raízes ou origens daquilo que se problematiza. Em termos foucaultianos, para isso é importante recorrer à genealogia. </a:t>
            </a:r>
            <a:endParaRPr lang="pt-BR" sz="2400" dirty="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É preciso anunciar a estrutura da Tese.</a:t>
            </a:r>
          </a:p>
        </p:txBody>
      </p:sp>
    </p:spTree>
    <p:extLst>
      <p:ext uri="{BB962C8B-B14F-4D97-AF65-F5344CB8AC3E}">
        <p14:creationId xmlns:p14="http://schemas.microsoft.com/office/powerpoint/2010/main" val="39578636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lstStyle/>
          <a:p>
            <a:r>
              <a:rPr lang="pt-BR" b="1" dirty="0">
                <a:solidFill>
                  <a:srgbClr val="FFFF00"/>
                </a:solidFill>
              </a:rPr>
              <a:t>A ordem das disciplinas</a:t>
            </a:r>
          </a:p>
          <a:p>
            <a:endParaRPr lang="pt-BR" sz="800" dirty="0" smtClean="0">
              <a:solidFill>
                <a:schemeClr val="tx1"/>
              </a:solidFill>
            </a:endParaRPr>
          </a:p>
          <a:p>
            <a:r>
              <a:rPr lang="pt-BR" b="1" dirty="0" smtClean="0">
                <a:solidFill>
                  <a:schemeClr val="tx1"/>
                </a:solidFill>
              </a:rPr>
              <a:t>Primeira Parte - </a:t>
            </a:r>
            <a:r>
              <a:rPr lang="pt-BR" dirty="0" smtClean="0">
                <a:solidFill>
                  <a:schemeClr val="tx1"/>
                </a:solidFill>
              </a:rPr>
              <a:t>Olhares</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Toda investigação se apoia num processo progressivo de diferenciação. Para Montaigne, “</a:t>
            </a:r>
            <a:r>
              <a:rPr lang="pt-BR" sz="2400" i="1" dirty="0" err="1" smtClean="0">
                <a:solidFill>
                  <a:schemeClr val="tx1"/>
                </a:solidFill>
              </a:rPr>
              <a:t>distinguo</a:t>
            </a:r>
            <a:r>
              <a:rPr lang="pt-BR" sz="2400" dirty="0" smtClean="0">
                <a:solidFill>
                  <a:schemeClr val="tx1"/>
                </a:solidFill>
              </a:rPr>
              <a:t> é o elemento mais universal da minha lógica”.</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Cuidado com as “promessas”: em primeiro lugar..., em segundo...</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1 - O caráter </a:t>
            </a:r>
            <a:r>
              <a:rPr lang="pt-BR" sz="2400" i="1" dirty="0" smtClean="0">
                <a:solidFill>
                  <a:schemeClr val="tx1"/>
                </a:solidFill>
              </a:rPr>
              <a:t>interacionista</a:t>
            </a:r>
            <a:r>
              <a:rPr lang="pt-BR" sz="2400" dirty="0" smtClean="0">
                <a:solidFill>
                  <a:schemeClr val="tx1"/>
                </a:solidFill>
              </a:rPr>
              <a:t> e </a:t>
            </a:r>
            <a:r>
              <a:rPr lang="pt-BR" sz="2400" i="1" dirty="0" smtClean="0">
                <a:solidFill>
                  <a:schemeClr val="tx1"/>
                </a:solidFill>
              </a:rPr>
              <a:t>linguageiro</a:t>
            </a:r>
            <a:r>
              <a:rPr lang="pt-BR" sz="2400" dirty="0" smtClean="0">
                <a:solidFill>
                  <a:schemeClr val="tx1"/>
                </a:solidFill>
              </a:rPr>
              <a:t> do que se chama </a:t>
            </a:r>
            <a:r>
              <a:rPr lang="pt-BR" sz="2400" i="1" dirty="0" smtClean="0">
                <a:solidFill>
                  <a:schemeClr val="tx1"/>
                </a:solidFill>
              </a:rPr>
              <a:t>a realidade</a:t>
            </a:r>
            <a:r>
              <a:rPr lang="pt-BR" sz="2400" dirty="0" smtClean="0">
                <a:solidFill>
                  <a:schemeClr val="tx1"/>
                </a:solidFill>
              </a:rPr>
              <a:t>. Afinal, os fatos não falam por si; não há fatos, mas apenas versões.</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2 - “Não existe nada parecido com um ponto de partida meramente dado, ou simplesmente disponível”.</a:t>
            </a:r>
            <a:r>
              <a:rPr lang="pt-BR" sz="2000" dirty="0">
                <a:solidFill>
                  <a:schemeClr val="tx1">
                    <a:lumMod val="75000"/>
                  </a:schemeClr>
                </a:solidFill>
              </a:rPr>
              <a:t> (E. Said)</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3 – A caminhada não é errática nem determinada previamente.</a:t>
            </a:r>
          </a:p>
          <a:p>
            <a:pPr>
              <a:lnSpc>
                <a:spcPts val="2000"/>
              </a:lnSpc>
              <a:spcBef>
                <a:spcPts val="1500"/>
              </a:spcBef>
              <a:buClr>
                <a:srgbClr val="FFFF00"/>
              </a:buClr>
            </a:pPr>
            <a:r>
              <a:rPr lang="pt-BR" sz="2400" dirty="0" smtClean="0">
                <a:solidFill>
                  <a:schemeClr val="tx1"/>
                </a:solidFill>
              </a:rPr>
              <a:t>Assim...</a:t>
            </a:r>
            <a:endParaRPr lang="pt-BR" sz="2400" dirty="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“Uma análise pós-estruturalista dos discursos começa pelo reconhecimento de que os objetos dessa análise são constituídos pela própria análise”. </a:t>
            </a:r>
            <a:r>
              <a:rPr lang="pt-BR" sz="2000" dirty="0" smtClean="0">
                <a:solidFill>
                  <a:schemeClr val="tx1">
                    <a:lumMod val="75000"/>
                  </a:schemeClr>
                </a:solidFill>
              </a:rPr>
              <a:t>(James </a:t>
            </a:r>
            <a:r>
              <a:rPr lang="pt-BR" sz="2000" dirty="0" err="1" smtClean="0">
                <a:solidFill>
                  <a:schemeClr val="tx1">
                    <a:lumMod val="75000"/>
                  </a:schemeClr>
                </a:solidFill>
              </a:rPr>
              <a:t>Ladwig</a:t>
            </a:r>
            <a:r>
              <a:rPr lang="pt-BR" sz="2000" dirty="0" smtClean="0">
                <a:solidFill>
                  <a:schemeClr val="tx1">
                    <a:lumMod val="75000"/>
                  </a:schemeClr>
                </a:solidFill>
              </a:rPr>
              <a:t>)</a:t>
            </a:r>
          </a:p>
        </p:txBody>
      </p:sp>
    </p:spTree>
    <p:extLst>
      <p:ext uri="{BB962C8B-B14F-4D97-AF65-F5344CB8AC3E}">
        <p14:creationId xmlns:p14="http://schemas.microsoft.com/office/powerpoint/2010/main" val="14713769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408712"/>
          </a:xfrm>
        </p:spPr>
        <p:txBody>
          <a:bodyPr>
            <a:normAutofit/>
          </a:bodyPr>
          <a:lstStyle/>
          <a:p>
            <a:r>
              <a:rPr lang="pt-BR" b="1" dirty="0">
                <a:solidFill>
                  <a:srgbClr val="FFFF00"/>
                </a:solidFill>
              </a:rPr>
              <a:t>A ordem das disciplinas</a:t>
            </a:r>
          </a:p>
          <a:p>
            <a:r>
              <a:rPr lang="pt-BR" sz="2800" b="1" dirty="0" smtClean="0">
                <a:solidFill>
                  <a:schemeClr val="tx1"/>
                </a:solidFill>
              </a:rPr>
              <a:t>Primeira Parte</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Vale a pena marcar as diferenças entre o que </a:t>
            </a:r>
            <a:r>
              <a:rPr lang="pt-BR" sz="2400" i="1" dirty="0" smtClean="0">
                <a:solidFill>
                  <a:schemeClr val="tx1"/>
                </a:solidFill>
              </a:rPr>
              <a:t>se vai fazer </a:t>
            </a:r>
            <a:r>
              <a:rPr lang="pt-BR" sz="2400" dirty="0" smtClean="0">
                <a:solidFill>
                  <a:schemeClr val="tx1"/>
                </a:solidFill>
              </a:rPr>
              <a:t>e o que </a:t>
            </a:r>
            <a:r>
              <a:rPr lang="pt-BR" sz="2400" i="1" dirty="0" smtClean="0">
                <a:solidFill>
                  <a:schemeClr val="tx1"/>
                </a:solidFill>
              </a:rPr>
              <a:t>não se vai fazer</a:t>
            </a:r>
            <a:r>
              <a:rPr lang="pt-BR" sz="2400" dirty="0" smtClean="0">
                <a:solidFill>
                  <a:schemeClr val="tx1"/>
                </a:solidFill>
              </a:rPr>
              <a:t>. Assim, </a:t>
            </a:r>
            <a:r>
              <a:rPr lang="pt-BR" sz="2400" dirty="0">
                <a:solidFill>
                  <a:schemeClr val="tx1"/>
                </a:solidFill>
              </a:rPr>
              <a:t>e</a:t>
            </a:r>
            <a:r>
              <a:rPr lang="pt-BR" sz="2400" dirty="0" smtClean="0">
                <a:solidFill>
                  <a:schemeClr val="tx1"/>
                </a:solidFill>
              </a:rPr>
              <a:t>xplicar sucintamente as </a:t>
            </a:r>
            <a:r>
              <a:rPr lang="pt-BR" sz="2400" i="1" dirty="0" smtClean="0">
                <a:solidFill>
                  <a:schemeClr val="tx1"/>
                </a:solidFill>
              </a:rPr>
              <a:t>diferenças</a:t>
            </a:r>
            <a:r>
              <a:rPr lang="pt-BR" sz="2400" dirty="0" smtClean="0">
                <a:solidFill>
                  <a:schemeClr val="tx1"/>
                </a:solidFill>
              </a:rPr>
              <a:t> (epistemológicas, teóricas) entre a perspectiva adotada e outras perspectivas e o(s) objeto problematizado(s) e outros objetos.</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No caso da Tese, não interessam:</a:t>
            </a:r>
          </a:p>
          <a:p>
            <a:pPr algn="l">
              <a:lnSpc>
                <a:spcPts val="2000"/>
              </a:lnSpc>
              <a:spcBef>
                <a:spcPts val="1500"/>
              </a:spcBef>
              <a:buClr>
                <a:srgbClr val="FFFF00"/>
              </a:buClr>
            </a:pPr>
            <a:r>
              <a:rPr lang="pt-BR" sz="2400" dirty="0" smtClean="0">
                <a:solidFill>
                  <a:schemeClr val="tx1"/>
                </a:solidFill>
              </a:rPr>
              <a:t>		Reflexão epistemológica, marcando fronteiras</a:t>
            </a:r>
          </a:p>
          <a:p>
            <a:pPr algn="l">
              <a:lnSpc>
                <a:spcPts val="2000"/>
              </a:lnSpc>
              <a:spcBef>
                <a:spcPts val="1500"/>
              </a:spcBef>
              <a:buClr>
                <a:srgbClr val="FFFF00"/>
              </a:buClr>
            </a:pPr>
            <a:r>
              <a:rPr lang="pt-BR" sz="2400" dirty="0" smtClean="0">
                <a:solidFill>
                  <a:schemeClr val="tx1"/>
                </a:solidFill>
              </a:rPr>
              <a:t>		Hermenêutica</a:t>
            </a:r>
          </a:p>
          <a:p>
            <a:pPr algn="l">
              <a:lnSpc>
                <a:spcPts val="2000"/>
              </a:lnSpc>
              <a:spcBef>
                <a:spcPts val="1500"/>
              </a:spcBef>
              <a:buClr>
                <a:srgbClr val="FFFF00"/>
              </a:buClr>
            </a:pPr>
            <a:r>
              <a:rPr lang="pt-BR" sz="2400" dirty="0" smtClean="0">
                <a:solidFill>
                  <a:schemeClr val="tx1"/>
                </a:solidFill>
              </a:rPr>
              <a:t>		Análise semântica e lógica</a:t>
            </a:r>
          </a:p>
          <a:p>
            <a:pPr algn="l">
              <a:lnSpc>
                <a:spcPts val="2000"/>
              </a:lnSpc>
              <a:spcBef>
                <a:spcPts val="1500"/>
              </a:spcBef>
              <a:buClr>
                <a:srgbClr val="FFFF00"/>
              </a:buClr>
            </a:pPr>
            <a:r>
              <a:rPr lang="pt-BR" sz="2400" dirty="0" smtClean="0">
                <a:solidFill>
                  <a:schemeClr val="tx1"/>
                </a:solidFill>
              </a:rPr>
              <a:t>		Estudo sociológico</a:t>
            </a:r>
          </a:p>
          <a:p>
            <a:pPr algn="l">
              <a:lnSpc>
                <a:spcPts val="2000"/>
              </a:lnSpc>
              <a:spcBef>
                <a:spcPts val="1500"/>
              </a:spcBef>
              <a:buClr>
                <a:srgbClr val="FFFF00"/>
              </a:buClr>
            </a:pPr>
            <a:r>
              <a:rPr lang="pt-BR" sz="2400" dirty="0" smtClean="0">
                <a:solidFill>
                  <a:schemeClr val="tx1"/>
                </a:solidFill>
              </a:rPr>
              <a:t>		Análise pedagógica (sucessos ou não das disciplinas)</a:t>
            </a:r>
          </a:p>
          <a:p>
            <a:pPr algn="l">
              <a:lnSpc>
                <a:spcPts val="2000"/>
              </a:lnSpc>
              <a:spcBef>
                <a:spcPts val="1500"/>
              </a:spcBef>
              <a:buClr>
                <a:srgbClr val="FFFF00"/>
              </a:buClr>
            </a:pPr>
            <a:endParaRPr lang="pt-BR" sz="800" dirty="0" smtClean="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Transbordamentos:</a:t>
            </a:r>
          </a:p>
          <a:p>
            <a:pPr>
              <a:lnSpc>
                <a:spcPts val="2000"/>
              </a:lnSpc>
              <a:spcBef>
                <a:spcPts val="1500"/>
              </a:spcBef>
              <a:buClr>
                <a:srgbClr val="FFFF00"/>
              </a:buClr>
            </a:pPr>
            <a:r>
              <a:rPr lang="pt-BR" sz="2400" dirty="0">
                <a:solidFill>
                  <a:schemeClr val="tx1"/>
                </a:solidFill>
              </a:rPr>
              <a:t>o</a:t>
            </a:r>
            <a:r>
              <a:rPr lang="pt-BR" sz="2400" dirty="0" smtClean="0">
                <a:solidFill>
                  <a:schemeClr val="tx1"/>
                </a:solidFill>
              </a:rPr>
              <a:t>lhar  –  Pós-modernidade  –  marxismo </a:t>
            </a:r>
            <a:endParaRPr lang="pt-BR" sz="2400" dirty="0">
              <a:solidFill>
                <a:schemeClr val="tx1"/>
              </a:solidFill>
            </a:endParaRPr>
          </a:p>
        </p:txBody>
      </p:sp>
      <p:sp>
        <p:nvSpPr>
          <p:cNvPr id="4" name="Chave esquerda 3"/>
          <p:cNvSpPr/>
          <p:nvPr/>
        </p:nvSpPr>
        <p:spPr>
          <a:xfrm>
            <a:off x="1403648" y="3107695"/>
            <a:ext cx="216024" cy="2053548"/>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1741423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r>
              <a:rPr lang="pt-BR" b="1" dirty="0">
                <a:solidFill>
                  <a:srgbClr val="FFFF00"/>
                </a:solidFill>
              </a:rPr>
              <a:t>A ordem das disciplinas</a:t>
            </a:r>
          </a:p>
          <a:p>
            <a:endParaRPr lang="pt-BR" sz="800" dirty="0" smtClean="0">
              <a:solidFill>
                <a:schemeClr val="tx1"/>
              </a:solidFill>
            </a:endParaRPr>
          </a:p>
          <a:p>
            <a:r>
              <a:rPr lang="pt-BR" b="1" dirty="0" smtClean="0">
                <a:solidFill>
                  <a:schemeClr val="tx1"/>
                </a:solidFill>
              </a:rPr>
              <a:t>Segunda Parte –</a:t>
            </a:r>
            <a:r>
              <a:rPr lang="pt-BR" dirty="0" smtClean="0">
                <a:solidFill>
                  <a:schemeClr val="tx1"/>
                </a:solidFill>
              </a:rPr>
              <a:t> A questão disciplinar</a:t>
            </a:r>
          </a:p>
          <a:p>
            <a:pPr>
              <a:lnSpc>
                <a:spcPts val="2000"/>
              </a:lnSpc>
              <a:spcBef>
                <a:spcPts val="1500"/>
              </a:spcBef>
              <a:buClr>
                <a:srgbClr val="FFFF00"/>
              </a:buClr>
            </a:pPr>
            <a:r>
              <a:rPr lang="pt-BR" sz="2400" b="1" i="1" dirty="0" smtClean="0">
                <a:solidFill>
                  <a:srgbClr val="FFFF00"/>
                </a:solidFill>
              </a:rPr>
              <a:t>Capítulo 1</a:t>
            </a:r>
            <a:r>
              <a:rPr lang="pt-BR" sz="2400" b="1" i="1" dirty="0" smtClean="0">
                <a:solidFill>
                  <a:schemeClr val="tx1"/>
                </a:solidFill>
              </a:rPr>
              <a:t> </a:t>
            </a:r>
            <a:r>
              <a:rPr lang="pt-BR" sz="2400" i="1" dirty="0" smtClean="0">
                <a:solidFill>
                  <a:schemeClr val="tx1"/>
                </a:solidFill>
              </a:rPr>
              <a:t>- preliminares</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Um cenário discursivo</a:t>
            </a:r>
            <a:r>
              <a:rPr lang="pt-BR" sz="2000" dirty="0" smtClean="0">
                <a:solidFill>
                  <a:schemeClr val="tx1">
                    <a:lumMod val="75000"/>
                  </a:schemeClr>
                </a:solidFill>
              </a:rPr>
              <a:t> (sobre as Ciências)</a:t>
            </a:r>
          </a:p>
          <a:p>
            <a:pPr>
              <a:lnSpc>
                <a:spcPts val="2000"/>
              </a:lnSpc>
              <a:spcBef>
                <a:spcPts val="1500"/>
              </a:spcBef>
              <a:buClr>
                <a:srgbClr val="FFFF00"/>
              </a:buClr>
            </a:pPr>
            <a:r>
              <a:rPr lang="pt-BR" sz="2400" dirty="0">
                <a:solidFill>
                  <a:schemeClr val="tx1"/>
                </a:solidFill>
              </a:rPr>
              <a:t>d</a:t>
            </a:r>
            <a:r>
              <a:rPr lang="pt-BR" sz="2400" dirty="0" smtClean="0">
                <a:solidFill>
                  <a:schemeClr val="tx1"/>
                </a:solidFill>
              </a:rPr>
              <a:t>iscursos laudatórios      </a:t>
            </a:r>
            <a:r>
              <a:rPr lang="pt-BR" sz="2400" b="1" dirty="0" smtClean="0">
                <a:solidFill>
                  <a:srgbClr val="FFFF00"/>
                </a:solidFill>
              </a:rPr>
              <a:t>X</a:t>
            </a:r>
            <a:r>
              <a:rPr lang="pt-BR" sz="2400" dirty="0" smtClean="0">
                <a:solidFill>
                  <a:schemeClr val="tx1"/>
                </a:solidFill>
              </a:rPr>
              <a:t>      discursos críticos</a:t>
            </a:r>
          </a:p>
          <a:p>
            <a:pPr algn="l">
              <a:lnSpc>
                <a:spcPts val="2000"/>
              </a:lnSpc>
              <a:spcBef>
                <a:spcPts val="600"/>
              </a:spcBef>
              <a:buClr>
                <a:srgbClr val="FFFF00"/>
              </a:buClr>
            </a:pPr>
            <a:r>
              <a:rPr lang="pt-BR" sz="2000" dirty="0" smtClean="0">
                <a:solidFill>
                  <a:schemeClr val="tx1">
                    <a:lumMod val="75000"/>
                  </a:schemeClr>
                </a:solidFill>
              </a:rPr>
              <a:t>		     simplórios                               mal-humorados/persecutórios</a:t>
            </a:r>
          </a:p>
          <a:p>
            <a:pPr algn="l">
              <a:lnSpc>
                <a:spcPts val="2000"/>
              </a:lnSpc>
              <a:spcBef>
                <a:spcPts val="600"/>
              </a:spcBef>
              <a:buClr>
                <a:srgbClr val="FFFF00"/>
              </a:buClr>
            </a:pPr>
            <a:r>
              <a:rPr lang="pt-BR" sz="2000" dirty="0">
                <a:solidFill>
                  <a:schemeClr val="tx1">
                    <a:lumMod val="75000"/>
                  </a:schemeClr>
                </a:solidFill>
              </a:rPr>
              <a:t>	</a:t>
            </a:r>
            <a:r>
              <a:rPr lang="pt-BR" sz="2000" dirty="0" smtClean="0">
                <a:solidFill>
                  <a:schemeClr val="tx1">
                    <a:lumMod val="75000"/>
                  </a:schemeClr>
                </a:solidFill>
              </a:rPr>
              <a:t>					conspiratórios</a:t>
            </a:r>
          </a:p>
          <a:p>
            <a:pPr>
              <a:lnSpc>
                <a:spcPts val="2000"/>
              </a:lnSpc>
              <a:spcBef>
                <a:spcPts val="0"/>
              </a:spcBef>
              <a:buClr>
                <a:srgbClr val="FFFF00"/>
              </a:buClr>
            </a:pPr>
            <a:endParaRPr lang="pt-BR" sz="800" dirty="0" smtClean="0">
              <a:solidFill>
                <a:schemeClr val="tx1"/>
              </a:solidFill>
            </a:endParaRPr>
          </a:p>
          <a:p>
            <a:pPr>
              <a:lnSpc>
                <a:spcPts val="2000"/>
              </a:lnSpc>
              <a:spcBef>
                <a:spcPts val="0"/>
              </a:spcBef>
              <a:buClr>
                <a:srgbClr val="FFFF00"/>
              </a:buClr>
            </a:pPr>
            <a:endParaRPr lang="pt-BR" sz="800" dirty="0" smtClean="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Palavras, linguagens, discursos</a:t>
            </a:r>
          </a:p>
          <a:p>
            <a:pPr>
              <a:lnSpc>
                <a:spcPts val="2000"/>
              </a:lnSpc>
              <a:spcBef>
                <a:spcPts val="1500"/>
              </a:spcBef>
              <a:buClr>
                <a:srgbClr val="FFFF00"/>
              </a:buClr>
            </a:pPr>
            <a:r>
              <a:rPr lang="pt-BR" sz="2400" dirty="0" smtClean="0">
                <a:solidFill>
                  <a:schemeClr val="tx1"/>
                </a:solidFill>
              </a:rPr>
              <a:t>exercícios etimológicos </a:t>
            </a:r>
            <a:r>
              <a:rPr lang="pt-BR" sz="2000" dirty="0" smtClean="0">
                <a:solidFill>
                  <a:schemeClr val="tx1">
                    <a:lumMod val="75000"/>
                  </a:schemeClr>
                </a:solidFill>
              </a:rPr>
              <a:t>(valor, limites)</a:t>
            </a:r>
          </a:p>
          <a:p>
            <a:pPr>
              <a:lnSpc>
                <a:spcPts val="2000"/>
              </a:lnSpc>
              <a:spcBef>
                <a:spcPts val="1500"/>
              </a:spcBef>
              <a:buClr>
                <a:srgbClr val="FFFF00"/>
              </a:buClr>
            </a:pPr>
            <a:r>
              <a:rPr lang="pt-BR" sz="2400" dirty="0" smtClean="0">
                <a:solidFill>
                  <a:schemeClr val="tx1"/>
                </a:solidFill>
              </a:rPr>
              <a:t>transbordamentos </a:t>
            </a:r>
            <a:r>
              <a:rPr lang="pt-BR" sz="2000" dirty="0" smtClean="0">
                <a:solidFill>
                  <a:schemeClr val="tx1">
                    <a:lumMod val="75000"/>
                  </a:schemeClr>
                </a:solidFill>
              </a:rPr>
              <a:t>(</a:t>
            </a:r>
            <a:r>
              <a:rPr lang="pt-BR" sz="2000" dirty="0">
                <a:solidFill>
                  <a:schemeClr val="tx1">
                    <a:lumMod val="75000"/>
                  </a:schemeClr>
                </a:solidFill>
              </a:rPr>
              <a:t>ex.: U. Eco, nota 26)</a:t>
            </a:r>
          </a:p>
          <a:p>
            <a:pPr>
              <a:lnSpc>
                <a:spcPts val="2000"/>
              </a:lnSpc>
              <a:spcBef>
                <a:spcPts val="0"/>
              </a:spcBef>
              <a:buClr>
                <a:srgbClr val="FFFF00"/>
              </a:buClr>
            </a:pPr>
            <a:endParaRPr lang="pt-BR" sz="800" dirty="0" smtClean="0">
              <a:solidFill>
                <a:schemeClr val="tx1"/>
              </a:solidFill>
            </a:endParaRPr>
          </a:p>
          <a:p>
            <a:pPr>
              <a:lnSpc>
                <a:spcPts val="2000"/>
              </a:lnSpc>
              <a:spcBef>
                <a:spcPts val="0"/>
              </a:spcBef>
              <a:buClr>
                <a:srgbClr val="FFFF00"/>
              </a:buClr>
            </a:pPr>
            <a:endParaRPr lang="pt-BR" sz="800" dirty="0" smtClean="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err="1" smtClean="0">
                <a:solidFill>
                  <a:schemeClr val="tx1"/>
                </a:solidFill>
              </a:rPr>
              <a:t>Dek</a:t>
            </a:r>
            <a:r>
              <a:rPr lang="pt-BR" sz="2400" dirty="0" smtClean="0">
                <a:solidFill>
                  <a:schemeClr val="tx1"/>
                </a:solidFill>
              </a:rPr>
              <a:t> e </a:t>
            </a:r>
            <a:r>
              <a:rPr lang="pt-BR" sz="2400" dirty="0" err="1" smtClean="0">
                <a:solidFill>
                  <a:schemeClr val="tx1"/>
                </a:solidFill>
              </a:rPr>
              <a:t>arkhé</a:t>
            </a:r>
            <a:r>
              <a:rPr lang="pt-BR" sz="2400" dirty="0" smtClean="0">
                <a:solidFill>
                  <a:schemeClr val="tx1"/>
                </a:solidFill>
              </a:rPr>
              <a:t> </a:t>
            </a:r>
          </a:p>
        </p:txBody>
      </p:sp>
    </p:spTree>
    <p:extLst>
      <p:ext uri="{BB962C8B-B14F-4D97-AF65-F5344CB8AC3E}">
        <p14:creationId xmlns:p14="http://schemas.microsoft.com/office/powerpoint/2010/main" val="14713769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r>
              <a:rPr lang="pt-BR" sz="2800" b="1" dirty="0" smtClean="0">
                <a:solidFill>
                  <a:schemeClr val="tx1"/>
                </a:solidFill>
              </a:rPr>
              <a:t>Segunda Parte</a:t>
            </a:r>
          </a:p>
          <a:p>
            <a:pPr>
              <a:lnSpc>
                <a:spcPts val="2000"/>
              </a:lnSpc>
              <a:spcBef>
                <a:spcPts val="1500"/>
              </a:spcBef>
              <a:buClr>
                <a:srgbClr val="FFFF00"/>
              </a:buClr>
            </a:pPr>
            <a:r>
              <a:rPr lang="pt-BR" sz="2400" b="1" i="1" dirty="0" smtClean="0">
                <a:solidFill>
                  <a:srgbClr val="FFFF00"/>
                </a:solidFill>
              </a:rPr>
              <a:t>Capítulo 2</a:t>
            </a:r>
            <a:r>
              <a:rPr lang="pt-BR" sz="2400" b="1" i="1" dirty="0" smtClean="0">
                <a:solidFill>
                  <a:schemeClr val="tx1"/>
                </a:solidFill>
              </a:rPr>
              <a:t> </a:t>
            </a:r>
            <a:r>
              <a:rPr lang="pt-BR" sz="2400" i="1" dirty="0" smtClean="0">
                <a:solidFill>
                  <a:schemeClr val="tx1"/>
                </a:solidFill>
              </a:rPr>
              <a:t>– duas famílias</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Parentescos </a:t>
            </a:r>
            <a:r>
              <a:rPr lang="pt-BR" sz="2000" dirty="0" smtClean="0">
                <a:solidFill>
                  <a:schemeClr val="tx1">
                    <a:lumMod val="75000"/>
                  </a:schemeClr>
                </a:solidFill>
              </a:rPr>
              <a:t>(entre discursos)</a:t>
            </a:r>
          </a:p>
          <a:p>
            <a:pPr>
              <a:lnSpc>
                <a:spcPts val="2000"/>
              </a:lnSpc>
              <a:spcBef>
                <a:spcPts val="0"/>
              </a:spcBef>
              <a:buClr>
                <a:srgbClr val="FFFF00"/>
              </a:buClr>
            </a:pPr>
            <a:r>
              <a:rPr lang="pt-BR" sz="2400" dirty="0">
                <a:solidFill>
                  <a:schemeClr val="tx1"/>
                </a:solidFill>
              </a:rPr>
              <a:t>d</a:t>
            </a:r>
            <a:r>
              <a:rPr lang="pt-BR" sz="2400" dirty="0" smtClean="0">
                <a:solidFill>
                  <a:schemeClr val="tx1"/>
                </a:solidFill>
              </a:rPr>
              <a:t>eterminar os </a:t>
            </a:r>
            <a:r>
              <a:rPr lang="pt-BR" sz="2400" i="1" dirty="0" err="1" smtClean="0">
                <a:solidFill>
                  <a:schemeClr val="tx1"/>
                </a:solidFill>
              </a:rPr>
              <a:t>topoi</a:t>
            </a:r>
            <a:r>
              <a:rPr lang="pt-BR" sz="2400" i="1" dirty="0" smtClean="0">
                <a:solidFill>
                  <a:schemeClr val="tx1"/>
                </a:solidFill>
              </a:rPr>
              <a:t> </a:t>
            </a:r>
            <a:r>
              <a:rPr lang="pt-BR" sz="2400" dirty="0" smtClean="0">
                <a:solidFill>
                  <a:schemeClr val="tx1"/>
                </a:solidFill>
              </a:rPr>
              <a:t>e as regularidades/repetições</a:t>
            </a:r>
            <a:endParaRPr lang="pt-BR" sz="2400" dirty="0">
              <a:solidFill>
                <a:schemeClr val="tx1"/>
              </a:solidFill>
            </a:endParaRPr>
          </a:p>
          <a:p>
            <a:pPr>
              <a:lnSpc>
                <a:spcPts val="2000"/>
              </a:lnSpc>
              <a:spcBef>
                <a:spcPts val="0"/>
              </a:spcBef>
              <a:buClr>
                <a:srgbClr val="FFFF00"/>
              </a:buClr>
            </a:pPr>
            <a:r>
              <a:rPr lang="pt-BR" sz="2400" dirty="0">
                <a:solidFill>
                  <a:schemeClr val="tx1"/>
                </a:solidFill>
              </a:rPr>
              <a:t>n</a:t>
            </a:r>
            <a:r>
              <a:rPr lang="pt-BR" sz="2400" dirty="0" smtClean="0">
                <a:solidFill>
                  <a:schemeClr val="tx1"/>
                </a:solidFill>
              </a:rPr>
              <a:t>ão aderir ao representacionismo, mas ater-se ao </a:t>
            </a:r>
            <a:r>
              <a:rPr lang="pt-BR" sz="2400" i="1" dirty="0" err="1" smtClean="0">
                <a:solidFill>
                  <a:schemeClr val="tx1"/>
                </a:solidFill>
              </a:rPr>
              <a:t>dictum</a:t>
            </a:r>
            <a:endParaRPr lang="pt-BR" sz="2000" i="1" dirty="0" smtClean="0">
              <a:solidFill>
                <a:schemeClr val="tx1">
                  <a:lumMod val="75000"/>
                </a:schemeClr>
              </a:solidFill>
            </a:endParaRPr>
          </a:p>
          <a:p>
            <a:pPr>
              <a:lnSpc>
                <a:spcPts val="2000"/>
              </a:lnSpc>
              <a:spcBef>
                <a:spcPts val="0"/>
              </a:spcBef>
              <a:buClr>
                <a:srgbClr val="FFFF00"/>
              </a:buClr>
            </a:pPr>
            <a:endParaRPr lang="pt-BR" sz="800" dirty="0" smtClean="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A primeira família</a:t>
            </a:r>
            <a:endParaRPr lang="pt-BR" sz="2000" dirty="0">
              <a:solidFill>
                <a:schemeClr val="tx1">
                  <a:lumMod val="75000"/>
                </a:schemeClr>
              </a:solidFill>
            </a:endParaRPr>
          </a:p>
          <a:p>
            <a:pPr>
              <a:lnSpc>
                <a:spcPts val="2000"/>
              </a:lnSpc>
              <a:spcBef>
                <a:spcPts val="0"/>
              </a:spcBef>
              <a:buClr>
                <a:srgbClr val="FFFF00"/>
              </a:buClr>
            </a:pPr>
            <a:r>
              <a:rPr lang="pt-BR" sz="2400" dirty="0">
                <a:solidFill>
                  <a:schemeClr val="tx1"/>
                </a:solidFill>
              </a:rPr>
              <a:t>t</a:t>
            </a:r>
            <a:r>
              <a:rPr lang="pt-BR" sz="2400" dirty="0" smtClean="0">
                <a:solidFill>
                  <a:schemeClr val="tx1"/>
                </a:solidFill>
              </a:rPr>
              <a:t>ransposição França                    Brasil </a:t>
            </a:r>
          </a:p>
          <a:p>
            <a:pPr>
              <a:lnSpc>
                <a:spcPts val="2000"/>
              </a:lnSpc>
              <a:spcBef>
                <a:spcPts val="0"/>
              </a:spcBef>
              <a:buClr>
                <a:srgbClr val="FFFF00"/>
              </a:buClr>
            </a:pPr>
            <a:r>
              <a:rPr lang="pt-BR" sz="2400" dirty="0" smtClean="0">
                <a:solidFill>
                  <a:schemeClr val="tx1"/>
                </a:solidFill>
              </a:rPr>
              <a:t>acento filosófico, essencialista e teleológico</a:t>
            </a:r>
          </a:p>
          <a:p>
            <a:pPr>
              <a:lnSpc>
                <a:spcPts val="2000"/>
              </a:lnSpc>
              <a:spcBef>
                <a:spcPts val="0"/>
              </a:spcBef>
              <a:buClr>
                <a:srgbClr val="FFFF00"/>
              </a:buClr>
            </a:pPr>
            <a:r>
              <a:rPr lang="pt-BR" sz="2400" dirty="0">
                <a:solidFill>
                  <a:schemeClr val="tx1"/>
                </a:solidFill>
              </a:rPr>
              <a:t>c</a:t>
            </a:r>
            <a:r>
              <a:rPr lang="pt-BR" sz="2400" dirty="0" smtClean="0">
                <a:solidFill>
                  <a:schemeClr val="tx1"/>
                </a:solidFill>
              </a:rPr>
              <a:t>aráter taxonômico/classificatório </a:t>
            </a:r>
            <a:r>
              <a:rPr lang="pt-BR" sz="2000" dirty="0" smtClean="0">
                <a:solidFill>
                  <a:schemeClr val="tx1">
                    <a:lumMod val="75000"/>
                  </a:schemeClr>
                </a:solidFill>
              </a:rPr>
              <a:t>(</a:t>
            </a:r>
            <a:r>
              <a:rPr lang="pt-BR" sz="2000" dirty="0" err="1" smtClean="0">
                <a:solidFill>
                  <a:schemeClr val="tx1">
                    <a:lumMod val="75000"/>
                  </a:schemeClr>
                </a:solidFill>
              </a:rPr>
              <a:t>multi</a:t>
            </a:r>
            <a:r>
              <a:rPr lang="pt-BR" sz="2000" dirty="0" smtClean="0">
                <a:solidFill>
                  <a:schemeClr val="tx1">
                    <a:lumMod val="75000"/>
                  </a:schemeClr>
                </a:solidFill>
              </a:rPr>
              <a:t>, </a:t>
            </a:r>
            <a:r>
              <a:rPr lang="pt-BR" sz="2000" dirty="0" err="1" smtClean="0">
                <a:solidFill>
                  <a:schemeClr val="tx1">
                    <a:lumMod val="75000"/>
                  </a:schemeClr>
                </a:solidFill>
              </a:rPr>
              <a:t>pluri</a:t>
            </a:r>
            <a:r>
              <a:rPr lang="pt-BR" sz="2000" dirty="0" smtClean="0">
                <a:solidFill>
                  <a:schemeClr val="tx1">
                    <a:lumMod val="75000"/>
                  </a:schemeClr>
                </a:solidFill>
              </a:rPr>
              <a:t>, </a:t>
            </a:r>
            <a:r>
              <a:rPr lang="pt-BR" sz="2000" dirty="0" err="1" smtClean="0">
                <a:solidFill>
                  <a:schemeClr val="tx1">
                    <a:lumMod val="75000"/>
                  </a:schemeClr>
                </a:solidFill>
              </a:rPr>
              <a:t>inter</a:t>
            </a:r>
            <a:r>
              <a:rPr lang="pt-BR" sz="2000" dirty="0" smtClean="0">
                <a:solidFill>
                  <a:schemeClr val="tx1">
                    <a:lumMod val="75000"/>
                  </a:schemeClr>
                </a:solidFill>
              </a:rPr>
              <a:t>, </a:t>
            </a:r>
            <a:r>
              <a:rPr lang="pt-BR" sz="2000" dirty="0" err="1" smtClean="0">
                <a:solidFill>
                  <a:schemeClr val="tx1">
                    <a:lumMod val="75000"/>
                  </a:schemeClr>
                </a:solidFill>
              </a:rPr>
              <a:t>trans</a:t>
            </a:r>
            <a:r>
              <a:rPr lang="pt-BR" sz="2000" dirty="0" smtClean="0">
                <a:solidFill>
                  <a:schemeClr val="tx1">
                    <a:lumMod val="75000"/>
                  </a:schemeClr>
                </a:solidFill>
              </a:rPr>
              <a:t>)</a:t>
            </a:r>
            <a:endParaRPr lang="pt-BR" sz="2400" dirty="0" smtClean="0">
              <a:solidFill>
                <a:schemeClr val="tx1"/>
              </a:solidFill>
            </a:endParaRPr>
          </a:p>
          <a:p>
            <a:pPr>
              <a:lnSpc>
                <a:spcPts val="2000"/>
              </a:lnSpc>
              <a:spcBef>
                <a:spcPts val="0"/>
              </a:spcBef>
              <a:buClr>
                <a:srgbClr val="FFFF00"/>
              </a:buClr>
            </a:pPr>
            <a:endParaRPr lang="pt-BR" sz="800" dirty="0" smtClean="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A segunda família</a:t>
            </a:r>
          </a:p>
          <a:p>
            <a:pPr>
              <a:lnSpc>
                <a:spcPts val="2000"/>
              </a:lnSpc>
              <a:spcBef>
                <a:spcPts val="0"/>
              </a:spcBef>
              <a:buClr>
                <a:srgbClr val="FFFF00"/>
              </a:buClr>
            </a:pPr>
            <a:r>
              <a:rPr lang="pt-BR" sz="2400" dirty="0">
                <a:solidFill>
                  <a:schemeClr val="tx1"/>
                </a:solidFill>
              </a:rPr>
              <a:t>i</a:t>
            </a:r>
            <a:r>
              <a:rPr lang="pt-BR" sz="2400" dirty="0" smtClean="0">
                <a:solidFill>
                  <a:schemeClr val="tx1"/>
                </a:solidFill>
              </a:rPr>
              <a:t>nspiração na primeira família</a:t>
            </a:r>
          </a:p>
          <a:p>
            <a:pPr>
              <a:lnSpc>
                <a:spcPts val="2000"/>
              </a:lnSpc>
              <a:spcBef>
                <a:spcPts val="0"/>
              </a:spcBef>
              <a:buClr>
                <a:srgbClr val="FFFF00"/>
              </a:buClr>
            </a:pPr>
            <a:r>
              <a:rPr lang="pt-BR" sz="2400" dirty="0" smtClean="0">
                <a:solidFill>
                  <a:schemeClr val="tx1"/>
                </a:solidFill>
              </a:rPr>
              <a:t>acento pedagógico, </a:t>
            </a:r>
            <a:r>
              <a:rPr lang="pt-BR" sz="2400" dirty="0" err="1" smtClean="0">
                <a:solidFill>
                  <a:schemeClr val="tx1"/>
                </a:solidFill>
              </a:rPr>
              <a:t>prescritivista</a:t>
            </a:r>
            <a:r>
              <a:rPr lang="pt-BR" sz="2400" dirty="0" smtClean="0">
                <a:solidFill>
                  <a:schemeClr val="tx1"/>
                </a:solidFill>
              </a:rPr>
              <a:t>, idealista</a:t>
            </a:r>
          </a:p>
          <a:p>
            <a:pPr>
              <a:lnSpc>
                <a:spcPts val="2000"/>
              </a:lnSpc>
              <a:spcBef>
                <a:spcPts val="0"/>
              </a:spcBef>
              <a:buClr>
                <a:srgbClr val="FFFF00"/>
              </a:buClr>
            </a:pPr>
            <a:r>
              <a:rPr lang="pt-BR" sz="2400" dirty="0">
                <a:solidFill>
                  <a:schemeClr val="tx1"/>
                </a:solidFill>
              </a:rPr>
              <a:t>c</a:t>
            </a:r>
            <a:r>
              <a:rPr lang="pt-BR" sz="2400" dirty="0" smtClean="0">
                <a:solidFill>
                  <a:schemeClr val="tx1"/>
                </a:solidFill>
              </a:rPr>
              <a:t>aráter psicológico-comportamental-atitudinal</a:t>
            </a:r>
          </a:p>
          <a:p>
            <a:pPr>
              <a:lnSpc>
                <a:spcPts val="2000"/>
              </a:lnSpc>
              <a:spcBef>
                <a:spcPts val="0"/>
              </a:spcBef>
              <a:buClr>
                <a:srgbClr val="FFFF00"/>
              </a:buClr>
            </a:pPr>
            <a:endParaRPr lang="pt-BR" sz="800" dirty="0">
              <a:solidFill>
                <a:schemeClr val="tx1"/>
              </a:solidFill>
            </a:endParaRPr>
          </a:p>
          <a:p>
            <a:pPr>
              <a:lnSpc>
                <a:spcPts val="2000"/>
              </a:lnSpc>
              <a:spcBef>
                <a:spcPts val="0"/>
              </a:spcBef>
              <a:buClr>
                <a:srgbClr val="FFFF00"/>
              </a:buClr>
            </a:pPr>
            <a:r>
              <a:rPr lang="pt-BR" sz="2400" dirty="0" smtClean="0">
                <a:solidFill>
                  <a:schemeClr val="tx1"/>
                </a:solidFill>
              </a:rPr>
              <a:t>A saturação como recurso para mostrar a repetição e monotonia.</a:t>
            </a:r>
          </a:p>
          <a:p>
            <a:pPr>
              <a:lnSpc>
                <a:spcPts val="2000"/>
              </a:lnSpc>
              <a:spcBef>
                <a:spcPts val="0"/>
              </a:spcBef>
              <a:buClr>
                <a:srgbClr val="FFFF00"/>
              </a:buClr>
            </a:pPr>
            <a:endParaRPr lang="pt-BR" sz="2400" dirty="0" smtClean="0">
              <a:solidFill>
                <a:schemeClr val="tx1"/>
              </a:solidFill>
            </a:endParaRPr>
          </a:p>
          <a:p>
            <a:pPr marL="342900" indent="-342900">
              <a:lnSpc>
                <a:spcPts val="2000"/>
              </a:lnSpc>
              <a:spcBef>
                <a:spcPts val="0"/>
              </a:spcBef>
              <a:buClr>
                <a:srgbClr val="FFFF00"/>
              </a:buClr>
              <a:buFont typeface="Arial" panose="020B0604020202020204" pitchFamily="34" charset="0"/>
              <a:buChar char="•"/>
            </a:pPr>
            <a:r>
              <a:rPr lang="pt-BR" sz="2400" i="1" dirty="0" err="1" smtClean="0">
                <a:solidFill>
                  <a:schemeClr val="tx1"/>
                </a:solidFill>
              </a:rPr>
              <a:t>Topoi</a:t>
            </a:r>
            <a:endParaRPr lang="pt-BR" sz="2400" i="1" dirty="0" smtClean="0">
              <a:solidFill>
                <a:schemeClr val="tx1"/>
              </a:solidFill>
            </a:endParaRPr>
          </a:p>
          <a:p>
            <a:pPr>
              <a:lnSpc>
                <a:spcPts val="2000"/>
              </a:lnSpc>
              <a:spcBef>
                <a:spcPts val="0"/>
              </a:spcBef>
              <a:buClr>
                <a:srgbClr val="FFFF00"/>
              </a:buClr>
            </a:pPr>
            <a:r>
              <a:rPr lang="pt-BR" sz="2400" dirty="0">
                <a:solidFill>
                  <a:schemeClr val="tx1"/>
                </a:solidFill>
              </a:rPr>
              <a:t>m</a:t>
            </a:r>
            <a:r>
              <a:rPr lang="pt-BR" sz="2400" dirty="0" smtClean="0">
                <a:solidFill>
                  <a:schemeClr val="tx1"/>
                </a:solidFill>
              </a:rPr>
              <a:t>itos judaico-cristãos </a:t>
            </a:r>
          </a:p>
          <a:p>
            <a:pPr>
              <a:lnSpc>
                <a:spcPts val="2000"/>
              </a:lnSpc>
              <a:spcBef>
                <a:spcPts val="0"/>
              </a:spcBef>
              <a:buClr>
                <a:srgbClr val="FFFF00"/>
              </a:buClr>
            </a:pPr>
            <a:endParaRPr lang="pt-BR" sz="2400" dirty="0" smtClean="0">
              <a:solidFill>
                <a:schemeClr val="tx1"/>
              </a:solidFill>
            </a:endParaRPr>
          </a:p>
        </p:txBody>
      </p:sp>
      <p:sp>
        <p:nvSpPr>
          <p:cNvPr id="4" name="AutoShape 9"/>
          <p:cNvSpPr>
            <a:spLocks noChangeArrowheads="1"/>
          </p:cNvSpPr>
          <p:nvPr/>
        </p:nvSpPr>
        <p:spPr bwMode="auto">
          <a:xfrm>
            <a:off x="4893940" y="2886844"/>
            <a:ext cx="1152128" cy="144016"/>
          </a:xfrm>
          <a:prstGeom prst="rightArrow">
            <a:avLst>
              <a:gd name="adj1" fmla="val 32352"/>
              <a:gd name="adj2" fmla="val 202891"/>
            </a:avLst>
          </a:prstGeom>
          <a:solidFill>
            <a:srgbClr val="FFFF00"/>
          </a:solidFill>
          <a:ln w="9525">
            <a:solidFill>
              <a:srgbClr val="FFFF00"/>
            </a:solidFill>
            <a:miter lim="800000"/>
            <a:headEnd/>
            <a:tailEnd/>
          </a:ln>
          <a:effectLs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BR" altLang="pt-BR" sz="1800">
              <a:solidFill>
                <a:srgbClr val="FFFF00"/>
              </a:solidFill>
            </a:endParaRPr>
          </a:p>
        </p:txBody>
      </p:sp>
    </p:spTree>
    <p:extLst>
      <p:ext uri="{BB962C8B-B14F-4D97-AF65-F5344CB8AC3E}">
        <p14:creationId xmlns:p14="http://schemas.microsoft.com/office/powerpoint/2010/main" val="26538071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fontScale="62500" lnSpcReduction="20000"/>
          </a:bodyPr>
          <a:lstStyle/>
          <a:p>
            <a:r>
              <a:rPr lang="pt-BR" sz="5100" dirty="0" smtClean="0"/>
              <a:t>Os mitos, as pragas</a:t>
            </a:r>
          </a:p>
          <a:p>
            <a:endParaRPr lang="pt-BR" sz="1300" dirty="0" smtClean="0"/>
          </a:p>
          <a:p>
            <a:endParaRPr lang="pt-BR" sz="1300" dirty="0"/>
          </a:p>
          <a:p>
            <a:pPr algn="l"/>
            <a:r>
              <a:rPr lang="pt-BR" dirty="0"/>
              <a:t>				</a:t>
            </a:r>
            <a:r>
              <a:rPr lang="pt-BR" dirty="0" smtClean="0"/>
              <a:t>fundamentalismo</a:t>
            </a:r>
          </a:p>
          <a:p>
            <a:pPr algn="l"/>
            <a:r>
              <a:rPr lang="pt-BR" i="1" dirty="0" smtClean="0"/>
              <a:t>	cunho filosófico</a:t>
            </a:r>
            <a:r>
              <a:rPr lang="pt-BR" dirty="0"/>
              <a:t>	</a:t>
            </a:r>
            <a:r>
              <a:rPr lang="pt-BR" dirty="0" smtClean="0"/>
              <a:t>	transcendentalismo </a:t>
            </a:r>
            <a:endParaRPr lang="pt-BR" dirty="0"/>
          </a:p>
          <a:p>
            <a:pPr algn="l"/>
            <a:r>
              <a:rPr lang="pt-BR" dirty="0"/>
              <a:t>				finalismo</a:t>
            </a:r>
          </a:p>
          <a:p>
            <a:pPr algn="l"/>
            <a:r>
              <a:rPr lang="pt-BR" dirty="0"/>
              <a:t>				catastrofismo</a:t>
            </a:r>
          </a:p>
          <a:p>
            <a:pPr algn="l"/>
            <a:r>
              <a:rPr lang="pt-BR" dirty="0"/>
              <a:t> </a:t>
            </a:r>
          </a:p>
          <a:p>
            <a:pPr algn="l"/>
            <a:r>
              <a:rPr lang="pt-BR" dirty="0"/>
              <a:t>				</a:t>
            </a:r>
            <a:r>
              <a:rPr lang="pt-BR" dirty="0" smtClean="0"/>
              <a:t>denuncismo</a:t>
            </a:r>
            <a:endParaRPr lang="pt-BR" dirty="0"/>
          </a:p>
          <a:p>
            <a:pPr algn="l"/>
            <a:r>
              <a:rPr lang="pt-BR" dirty="0"/>
              <a:t>	</a:t>
            </a:r>
            <a:r>
              <a:rPr lang="pt-BR" i="1" dirty="0" smtClean="0"/>
              <a:t>cunho militante</a:t>
            </a:r>
            <a:r>
              <a:rPr lang="pt-BR" dirty="0"/>
              <a:t>		</a:t>
            </a:r>
            <a:r>
              <a:rPr lang="pt-BR" dirty="0" smtClean="0"/>
              <a:t>prometeísmo</a:t>
            </a:r>
          </a:p>
          <a:p>
            <a:pPr algn="l"/>
            <a:r>
              <a:rPr lang="pt-BR" dirty="0"/>
              <a:t>	</a:t>
            </a:r>
            <a:r>
              <a:rPr lang="pt-BR" dirty="0" smtClean="0"/>
              <a:t>			salvacionismo</a:t>
            </a:r>
            <a:endParaRPr lang="pt-BR" dirty="0"/>
          </a:p>
          <a:p>
            <a:pPr algn="l"/>
            <a:r>
              <a:rPr lang="pt-BR" dirty="0"/>
              <a:t>				</a:t>
            </a:r>
            <a:r>
              <a:rPr lang="pt-BR" dirty="0" smtClean="0"/>
              <a:t>redentorismo </a:t>
            </a:r>
            <a:endParaRPr lang="pt-BR" dirty="0"/>
          </a:p>
          <a:p>
            <a:pPr algn="l"/>
            <a:r>
              <a:rPr lang="pt-BR" dirty="0"/>
              <a:t>				 </a:t>
            </a:r>
          </a:p>
          <a:p>
            <a:pPr algn="l"/>
            <a:r>
              <a:rPr lang="pt-BR" dirty="0"/>
              <a:t>				</a:t>
            </a:r>
            <a:r>
              <a:rPr lang="pt-BR" dirty="0" smtClean="0"/>
              <a:t>prescritivismo</a:t>
            </a:r>
            <a:endParaRPr lang="pt-BR" dirty="0"/>
          </a:p>
          <a:p>
            <a:pPr algn="l"/>
            <a:r>
              <a:rPr lang="pt-BR" dirty="0" smtClean="0"/>
              <a:t>	</a:t>
            </a:r>
            <a:r>
              <a:rPr lang="pt-BR" i="1" dirty="0" smtClean="0"/>
              <a:t>cunho operacional</a:t>
            </a:r>
            <a:r>
              <a:rPr lang="pt-BR" dirty="0"/>
              <a:t>	</a:t>
            </a:r>
            <a:r>
              <a:rPr lang="pt-BR" dirty="0" smtClean="0"/>
              <a:t>metodologismo</a:t>
            </a:r>
            <a:endParaRPr lang="pt-BR" dirty="0"/>
          </a:p>
          <a:p>
            <a:pPr algn="l"/>
            <a:r>
              <a:rPr lang="pt-BR" dirty="0"/>
              <a:t>				</a:t>
            </a:r>
            <a:r>
              <a:rPr lang="pt-BR" dirty="0" smtClean="0"/>
              <a:t>reducionismo</a:t>
            </a:r>
            <a:endParaRPr lang="pt-BR" dirty="0"/>
          </a:p>
          <a:p>
            <a:pPr algn="l"/>
            <a:r>
              <a:rPr lang="pt-BR" dirty="0"/>
              <a:t>				</a:t>
            </a:r>
            <a:r>
              <a:rPr lang="pt-BR" dirty="0" smtClean="0"/>
              <a:t>messianismo</a:t>
            </a:r>
            <a:endParaRPr lang="pt-BR" dirty="0"/>
          </a:p>
          <a:p>
            <a:endParaRPr lang="pt-BR" dirty="0"/>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Chave esquerda 5"/>
          <p:cNvSpPr/>
          <p:nvPr/>
        </p:nvSpPr>
        <p:spPr>
          <a:xfrm>
            <a:off x="3275856" y="1703783"/>
            <a:ext cx="216024" cy="1224136"/>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7" name="Chave esquerda 6"/>
          <p:cNvSpPr/>
          <p:nvPr/>
        </p:nvSpPr>
        <p:spPr>
          <a:xfrm>
            <a:off x="3282943" y="3242507"/>
            <a:ext cx="216024" cy="1224136"/>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Chave esquerda 7"/>
          <p:cNvSpPr/>
          <p:nvPr/>
        </p:nvSpPr>
        <p:spPr>
          <a:xfrm>
            <a:off x="3271656" y="4749715"/>
            <a:ext cx="216024" cy="1224136"/>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12642293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60648"/>
            <a:ext cx="8928992" cy="6264696"/>
          </a:xfrm>
        </p:spPr>
        <p:txBody>
          <a:bodyPr>
            <a:normAutofit/>
          </a:bodyPr>
          <a:lstStyle/>
          <a:p>
            <a:r>
              <a:rPr lang="pt-BR" sz="2800" b="1" dirty="0" smtClean="0">
                <a:solidFill>
                  <a:schemeClr val="tx1"/>
                </a:solidFill>
              </a:rPr>
              <a:t>Segunda Parte</a:t>
            </a:r>
          </a:p>
          <a:p>
            <a:pPr>
              <a:lnSpc>
                <a:spcPts val="2000"/>
              </a:lnSpc>
              <a:spcBef>
                <a:spcPts val="1500"/>
              </a:spcBef>
              <a:buClr>
                <a:srgbClr val="FFFF00"/>
              </a:buClr>
            </a:pPr>
            <a:r>
              <a:rPr lang="pt-BR" sz="2400" b="1" i="1" dirty="0" smtClean="0">
                <a:solidFill>
                  <a:srgbClr val="FFFF00"/>
                </a:solidFill>
              </a:rPr>
              <a:t>Capítulo 3</a:t>
            </a:r>
            <a:r>
              <a:rPr lang="pt-BR" sz="2400" i="1" dirty="0" smtClean="0">
                <a:solidFill>
                  <a:schemeClr val="tx1"/>
                </a:solidFill>
              </a:rPr>
              <a:t> – descompassos e contrapontos</a:t>
            </a:r>
          </a:p>
          <a:p>
            <a:pPr>
              <a:lnSpc>
                <a:spcPts val="2000"/>
              </a:lnSpc>
              <a:spcBef>
                <a:spcPts val="1500"/>
              </a:spcBef>
              <a:buClr>
                <a:srgbClr val="FFFF00"/>
              </a:buClr>
            </a:pPr>
            <a:r>
              <a:rPr lang="pt-BR" sz="2400" dirty="0" smtClean="0">
                <a:solidFill>
                  <a:schemeClr val="tx1"/>
                </a:solidFill>
              </a:rPr>
              <a:t>Há discordâncias intrafamiliares e interfamiliares, mas semelhanças suficientes para que os discursos sejam reconhecidos como pertencentes a uma das duas famílias.</a:t>
            </a:r>
          </a:p>
          <a:p>
            <a:pPr>
              <a:lnSpc>
                <a:spcPts val="2000"/>
              </a:lnSpc>
              <a:spcBef>
                <a:spcPts val="0"/>
              </a:spcBef>
              <a:buClr>
                <a:srgbClr val="FFFF00"/>
              </a:buClr>
            </a:pPr>
            <a:endParaRPr lang="pt-BR" sz="2400" dirty="0">
              <a:solidFill>
                <a:schemeClr val="tx1"/>
              </a:solidFill>
            </a:endParaRPr>
          </a:p>
          <a:p>
            <a:pPr>
              <a:lnSpc>
                <a:spcPts val="2000"/>
              </a:lnSpc>
              <a:spcBef>
                <a:spcPts val="0"/>
              </a:spcBef>
              <a:buClr>
                <a:srgbClr val="FFFF00"/>
              </a:buClr>
            </a:pPr>
            <a:r>
              <a:rPr lang="pt-BR" sz="2400" i="1" dirty="0" smtClean="0">
                <a:solidFill>
                  <a:schemeClr val="tx1"/>
                </a:solidFill>
              </a:rPr>
              <a:t>Semelhanças de família</a:t>
            </a:r>
            <a:r>
              <a:rPr lang="pt-BR" sz="2400" dirty="0" smtClean="0">
                <a:solidFill>
                  <a:schemeClr val="tx1"/>
                </a:solidFill>
              </a:rPr>
              <a:t> </a:t>
            </a:r>
            <a:r>
              <a:rPr lang="pt-BR" sz="2000" dirty="0" smtClean="0">
                <a:solidFill>
                  <a:schemeClr val="tx1">
                    <a:lumMod val="75000"/>
                  </a:schemeClr>
                </a:solidFill>
              </a:rPr>
              <a:t>(Wittgenstein)</a:t>
            </a:r>
            <a:r>
              <a:rPr lang="pt-BR" sz="2400" dirty="0" smtClean="0">
                <a:solidFill>
                  <a:schemeClr val="tx1"/>
                </a:solidFill>
              </a:rPr>
              <a:t> e não hierarquização por </a:t>
            </a:r>
            <a:r>
              <a:rPr lang="pt-BR" sz="2400" i="1" dirty="0" smtClean="0">
                <a:solidFill>
                  <a:schemeClr val="tx1"/>
                </a:solidFill>
              </a:rPr>
              <a:t>tipos</a:t>
            </a:r>
            <a:endParaRPr lang="pt-BR" sz="2400" dirty="0" smtClean="0">
              <a:solidFill>
                <a:schemeClr val="tx1"/>
              </a:solidFill>
            </a:endParaRPr>
          </a:p>
          <a:p>
            <a:pPr>
              <a:lnSpc>
                <a:spcPts val="2000"/>
              </a:lnSpc>
              <a:spcBef>
                <a:spcPts val="0"/>
              </a:spcBef>
              <a:buClr>
                <a:srgbClr val="FFFF00"/>
              </a:buClr>
            </a:pPr>
            <a:endParaRPr lang="pt-BR" sz="800" dirty="0" smtClean="0">
              <a:solidFill>
                <a:schemeClr val="tx1"/>
              </a:solidFill>
            </a:endParaRPr>
          </a:p>
          <a:p>
            <a:pPr>
              <a:lnSpc>
                <a:spcPts val="2000"/>
              </a:lnSpc>
              <a:spcBef>
                <a:spcPts val="0"/>
              </a:spcBef>
              <a:buClr>
                <a:srgbClr val="FFFF00"/>
              </a:buClr>
            </a:pPr>
            <a:endParaRPr lang="pt-BR" sz="2400" dirty="0" smtClean="0">
              <a:solidFill>
                <a:schemeClr val="tx1"/>
              </a:solidFill>
            </a:endParaRPr>
          </a:p>
          <a:p>
            <a:pPr>
              <a:lnSpc>
                <a:spcPts val="2000"/>
              </a:lnSpc>
              <a:spcBef>
                <a:spcPts val="0"/>
              </a:spcBef>
              <a:buClr>
                <a:srgbClr val="FFFF00"/>
              </a:buClr>
            </a:pPr>
            <a:r>
              <a:rPr lang="pt-BR" sz="2400" b="1" i="1" dirty="0" smtClean="0">
                <a:solidFill>
                  <a:srgbClr val="FFFF00"/>
                </a:solidFill>
              </a:rPr>
              <a:t>Capítulo 4</a:t>
            </a:r>
            <a:r>
              <a:rPr lang="pt-BR" sz="2400" dirty="0" smtClean="0">
                <a:solidFill>
                  <a:schemeClr val="tx1"/>
                </a:solidFill>
              </a:rPr>
              <a:t> – </a:t>
            </a:r>
            <a:r>
              <a:rPr lang="pt-BR" sz="2400" i="1" dirty="0" smtClean="0">
                <a:solidFill>
                  <a:schemeClr val="tx1"/>
                </a:solidFill>
              </a:rPr>
              <a:t>dissonâncias</a:t>
            </a:r>
          </a:p>
          <a:p>
            <a:pPr>
              <a:lnSpc>
                <a:spcPts val="2000"/>
              </a:lnSpc>
              <a:spcBef>
                <a:spcPts val="1500"/>
              </a:spcBef>
              <a:buClr>
                <a:srgbClr val="FFFF00"/>
              </a:buClr>
            </a:pPr>
            <a:r>
              <a:rPr lang="pt-BR" sz="2400" dirty="0" smtClean="0">
                <a:solidFill>
                  <a:schemeClr val="tx1"/>
                </a:solidFill>
              </a:rPr>
              <a:t> Colocam-se na contramão das duas famílias principais, pois não são nostálgicos (de um suposto paraíso perdido) e reconhecem as limitações da educação como instrumento de transformação do mundo. Estão fora do movimento pela interdisciplinaridade. Mesmo assim, mantêm a </a:t>
            </a:r>
            <a:r>
              <a:rPr lang="pt-BR" sz="2400" i="1" dirty="0" smtClean="0">
                <a:solidFill>
                  <a:schemeClr val="tx1"/>
                </a:solidFill>
              </a:rPr>
              <a:t>totalidade</a:t>
            </a:r>
            <a:r>
              <a:rPr lang="pt-BR" sz="2400" dirty="0" smtClean="0">
                <a:solidFill>
                  <a:schemeClr val="tx1"/>
                </a:solidFill>
              </a:rPr>
              <a:t> como um </a:t>
            </a:r>
            <a:r>
              <a:rPr lang="pt-BR" sz="2400" i="1" dirty="0" err="1" smtClean="0">
                <a:solidFill>
                  <a:schemeClr val="tx1"/>
                </a:solidFill>
              </a:rPr>
              <a:t>datum</a:t>
            </a:r>
            <a:r>
              <a:rPr lang="pt-BR" sz="2400" dirty="0" smtClean="0">
                <a:solidFill>
                  <a:schemeClr val="tx1"/>
                </a:solidFill>
              </a:rPr>
              <a:t> </a:t>
            </a:r>
            <a:r>
              <a:rPr lang="pt-BR" sz="2000" dirty="0" smtClean="0">
                <a:solidFill>
                  <a:schemeClr val="tx1">
                    <a:lumMod val="75000"/>
                  </a:schemeClr>
                </a:solidFill>
              </a:rPr>
              <a:t>(natural e transcendente).</a:t>
            </a:r>
          </a:p>
          <a:p>
            <a:pPr>
              <a:lnSpc>
                <a:spcPts val="2000"/>
              </a:lnSpc>
              <a:spcBef>
                <a:spcPts val="1500"/>
              </a:spcBef>
              <a:buClr>
                <a:srgbClr val="FFFF00"/>
              </a:buClr>
            </a:pPr>
            <a:r>
              <a:rPr lang="pt-BR" sz="2400" dirty="0" smtClean="0">
                <a:solidFill>
                  <a:schemeClr val="tx1"/>
                </a:solidFill>
              </a:rPr>
              <a:t>Na sua expressiva maioria, fazem uma leitura marxista da (</a:t>
            </a:r>
            <a:r>
              <a:rPr lang="pt-BR" sz="2400" dirty="0" err="1" smtClean="0">
                <a:solidFill>
                  <a:schemeClr val="tx1"/>
                </a:solidFill>
              </a:rPr>
              <a:t>inter</a:t>
            </a:r>
            <a:r>
              <a:rPr lang="pt-BR" sz="2400" dirty="0" smtClean="0">
                <a:solidFill>
                  <a:schemeClr val="tx1"/>
                </a:solidFill>
              </a:rPr>
              <a:t>)disciplinaridade. Afinal, a </a:t>
            </a:r>
            <a:r>
              <a:rPr lang="pt-BR" sz="2400" i="1" dirty="0" smtClean="0">
                <a:solidFill>
                  <a:schemeClr val="tx1"/>
                </a:solidFill>
              </a:rPr>
              <a:t>totalidade</a:t>
            </a:r>
            <a:r>
              <a:rPr lang="pt-BR" sz="2400" dirty="0" smtClean="0">
                <a:solidFill>
                  <a:schemeClr val="tx1"/>
                </a:solidFill>
              </a:rPr>
              <a:t> talvez seja a principal </a:t>
            </a:r>
            <a:r>
              <a:rPr lang="pt-BR" sz="2400" dirty="0" err="1" smtClean="0">
                <a:solidFill>
                  <a:schemeClr val="tx1"/>
                </a:solidFill>
              </a:rPr>
              <a:t>metanarrativa</a:t>
            </a:r>
            <a:r>
              <a:rPr lang="pt-BR" sz="2400" dirty="0" smtClean="0">
                <a:solidFill>
                  <a:schemeClr val="tx1"/>
                </a:solidFill>
              </a:rPr>
              <a:t> a sustentar o marxismo...</a:t>
            </a:r>
          </a:p>
        </p:txBody>
      </p:sp>
    </p:spTree>
    <p:extLst>
      <p:ext uri="{BB962C8B-B14F-4D97-AF65-F5344CB8AC3E}">
        <p14:creationId xmlns:p14="http://schemas.microsoft.com/office/powerpoint/2010/main" val="3200107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r>
              <a:rPr lang="pt-BR" b="1" dirty="0"/>
              <a:t>Dissertação e tese em Educação</a:t>
            </a:r>
          </a:p>
          <a:p>
            <a:endParaRPr lang="pt-BR" sz="1000" dirty="0" smtClean="0">
              <a:solidFill>
                <a:schemeClr val="tx1"/>
              </a:solidFill>
            </a:endParaRPr>
          </a:p>
          <a:p>
            <a:endParaRPr lang="pt-BR" sz="1000" dirty="0">
              <a:solidFill>
                <a:schemeClr val="tx1"/>
              </a:solidFill>
            </a:endParaRPr>
          </a:p>
          <a:p>
            <a:pPr>
              <a:lnSpc>
                <a:spcPts val="2200"/>
              </a:lnSpc>
              <a:spcBef>
                <a:spcPts val="600"/>
              </a:spcBef>
            </a:pPr>
            <a:r>
              <a:rPr lang="pt-BR" sz="2400" dirty="0" smtClean="0">
                <a:solidFill>
                  <a:schemeClr val="tx1"/>
                </a:solidFill>
              </a:rPr>
              <a:t>Dadas as semelhanças entre dissertações e teses, a partir daqui as discussões tratarão de teses.</a:t>
            </a:r>
          </a:p>
          <a:p>
            <a:pPr>
              <a:lnSpc>
                <a:spcPts val="2200"/>
              </a:lnSpc>
              <a:spcBef>
                <a:spcPts val="600"/>
              </a:spcBef>
            </a:pPr>
            <a:endParaRPr lang="pt-BR" sz="800" dirty="0" smtClean="0">
              <a:solidFill>
                <a:schemeClr val="tx1"/>
              </a:solidFill>
            </a:endParaRPr>
          </a:p>
          <a:p>
            <a:pPr>
              <a:lnSpc>
                <a:spcPts val="2200"/>
              </a:lnSpc>
              <a:spcBef>
                <a:spcPts val="600"/>
              </a:spcBef>
            </a:pPr>
            <a:endParaRPr lang="pt-BR" sz="800" dirty="0">
              <a:solidFill>
                <a:schemeClr val="tx1"/>
              </a:solidFill>
            </a:endParaRPr>
          </a:p>
          <a:p>
            <a:pPr>
              <a:lnSpc>
                <a:spcPts val="2200"/>
              </a:lnSpc>
              <a:spcBef>
                <a:spcPts val="600"/>
              </a:spcBef>
            </a:pPr>
            <a:r>
              <a:rPr lang="pt-BR" sz="2400" dirty="0" smtClean="0">
                <a:solidFill>
                  <a:schemeClr val="tx1"/>
                </a:solidFill>
              </a:rPr>
              <a:t>“Uma coisa é uma coisa, outra coisa é outra coisa”</a:t>
            </a:r>
          </a:p>
          <a:p>
            <a:pPr>
              <a:lnSpc>
                <a:spcPts val="2200"/>
              </a:lnSpc>
              <a:spcBef>
                <a:spcPts val="600"/>
              </a:spcBef>
            </a:pPr>
            <a:endParaRPr lang="pt-BR" sz="800" dirty="0">
              <a:solidFill>
                <a:schemeClr val="tx1"/>
              </a:solidFill>
            </a:endParaRPr>
          </a:p>
          <a:p>
            <a:pPr>
              <a:lnSpc>
                <a:spcPts val="2200"/>
              </a:lnSpc>
              <a:spcBef>
                <a:spcPts val="600"/>
              </a:spcBef>
            </a:pPr>
            <a:r>
              <a:rPr lang="pt-BR" sz="2400" dirty="0" smtClean="0">
                <a:solidFill>
                  <a:schemeClr val="tx1"/>
                </a:solidFill>
              </a:rPr>
              <a:t>Assim, uma coisa é uma Tese em Ciências Naturais e outra coisa é uma Tese em Ciências Humanas. As diferenças se dão na </a:t>
            </a:r>
            <a:r>
              <a:rPr lang="pt-BR" sz="2400" i="1" dirty="0" smtClean="0">
                <a:solidFill>
                  <a:schemeClr val="tx1"/>
                </a:solidFill>
              </a:rPr>
              <a:t>circunscrição</a:t>
            </a:r>
            <a:r>
              <a:rPr lang="pt-BR" sz="2400" dirty="0" smtClean="0">
                <a:solidFill>
                  <a:schemeClr val="tx1"/>
                </a:solidFill>
              </a:rPr>
              <a:t> do tema, </a:t>
            </a:r>
            <a:r>
              <a:rPr lang="pt-BR" sz="2400" i="1" dirty="0" smtClean="0">
                <a:solidFill>
                  <a:schemeClr val="tx1"/>
                </a:solidFill>
              </a:rPr>
              <a:t>problemas</a:t>
            </a:r>
            <a:r>
              <a:rPr lang="pt-BR" sz="2400" dirty="0" smtClean="0">
                <a:solidFill>
                  <a:schemeClr val="tx1"/>
                </a:solidFill>
              </a:rPr>
              <a:t>, </a:t>
            </a:r>
            <a:r>
              <a:rPr lang="pt-BR" sz="2400" i="1" dirty="0" smtClean="0">
                <a:solidFill>
                  <a:schemeClr val="tx1"/>
                </a:solidFill>
              </a:rPr>
              <a:t>metodologia</a:t>
            </a:r>
            <a:r>
              <a:rPr lang="pt-BR" sz="2400" dirty="0" smtClean="0">
                <a:solidFill>
                  <a:schemeClr val="tx1"/>
                </a:solidFill>
              </a:rPr>
              <a:t> utilizada, </a:t>
            </a:r>
            <a:r>
              <a:rPr lang="pt-BR" sz="2400" i="1" dirty="0" smtClean="0">
                <a:solidFill>
                  <a:schemeClr val="tx1"/>
                </a:solidFill>
              </a:rPr>
              <a:t>abrangência</a:t>
            </a:r>
            <a:r>
              <a:rPr lang="pt-BR" sz="2400" dirty="0" smtClean="0">
                <a:solidFill>
                  <a:schemeClr val="tx1"/>
                </a:solidFill>
              </a:rPr>
              <a:t> dos resultados etc.</a:t>
            </a:r>
          </a:p>
          <a:p>
            <a:pPr>
              <a:lnSpc>
                <a:spcPts val="2200"/>
              </a:lnSpc>
              <a:spcBef>
                <a:spcPts val="600"/>
              </a:spcBef>
            </a:pPr>
            <a:endParaRPr lang="pt-BR" sz="2400" dirty="0">
              <a:solidFill>
                <a:schemeClr val="tx1"/>
              </a:solidFill>
            </a:endParaRPr>
          </a:p>
          <a:p>
            <a:pPr>
              <a:lnSpc>
                <a:spcPts val="2200"/>
              </a:lnSpc>
              <a:spcBef>
                <a:spcPts val="600"/>
              </a:spcBef>
            </a:pPr>
            <a:r>
              <a:rPr lang="pt-BR" sz="2400" b="1" dirty="0" smtClean="0">
                <a:solidFill>
                  <a:schemeClr val="tx1"/>
                </a:solidFill>
              </a:rPr>
              <a:t>Por quê?</a:t>
            </a:r>
            <a:endParaRPr lang="pt-BR" sz="2400" b="1"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Tree>
    <p:extLst>
      <p:ext uri="{BB962C8B-B14F-4D97-AF65-F5344CB8AC3E}">
        <p14:creationId xmlns:p14="http://schemas.microsoft.com/office/powerpoint/2010/main" val="858829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688632"/>
          </a:xfrm>
        </p:spPr>
        <p:txBody>
          <a:bodyPr>
            <a:normAutofit/>
          </a:bodyPr>
          <a:lstStyle/>
          <a:p>
            <a:r>
              <a:rPr lang="pt-BR" b="1" dirty="0" smtClean="0">
                <a:solidFill>
                  <a:schemeClr val="tx1"/>
                </a:solidFill>
              </a:rPr>
              <a:t>Terceira Parte - </a:t>
            </a:r>
            <a:r>
              <a:rPr lang="pt-BR" dirty="0" smtClean="0">
                <a:solidFill>
                  <a:schemeClr val="tx1"/>
                </a:solidFill>
              </a:rPr>
              <a:t>Foucault</a:t>
            </a:r>
            <a:endParaRPr lang="pt-BR" dirty="0">
              <a:solidFill>
                <a:schemeClr val="tx1"/>
              </a:solidFill>
            </a:endParaRPr>
          </a:p>
          <a:p>
            <a:pPr>
              <a:lnSpc>
                <a:spcPts val="2000"/>
              </a:lnSpc>
              <a:spcBef>
                <a:spcPts val="1500"/>
              </a:spcBef>
              <a:buClr>
                <a:srgbClr val="FFFF00"/>
              </a:buClr>
            </a:pPr>
            <a:r>
              <a:rPr lang="pt-BR" sz="2400" dirty="0" smtClean="0">
                <a:solidFill>
                  <a:schemeClr val="tx1"/>
                </a:solidFill>
              </a:rPr>
              <a:t>Esta parte é um divisor de águas</a:t>
            </a:r>
          </a:p>
          <a:p>
            <a:pPr>
              <a:lnSpc>
                <a:spcPts val="2000"/>
              </a:lnSpc>
              <a:spcBef>
                <a:spcPts val="1500"/>
              </a:spcBef>
              <a:buClr>
                <a:srgbClr val="FFFF00"/>
              </a:buClr>
            </a:pPr>
            <a:r>
              <a:rPr lang="pt-BR" sz="2400" dirty="0" smtClean="0">
                <a:solidFill>
                  <a:schemeClr val="tx1"/>
                </a:solidFill>
              </a:rPr>
              <a:t>A importância de Foucault e o “uso” em pedaços.</a:t>
            </a:r>
          </a:p>
          <a:p>
            <a:pPr>
              <a:lnSpc>
                <a:spcPts val="2000"/>
              </a:lnSpc>
              <a:spcBef>
                <a:spcPts val="0"/>
              </a:spcBef>
              <a:buClr>
                <a:srgbClr val="FFFF00"/>
              </a:buClr>
            </a:pPr>
            <a:endParaRPr lang="pt-BR" sz="800" dirty="0" smtClean="0">
              <a:solidFill>
                <a:schemeClr val="tx1"/>
              </a:solidFill>
            </a:endParaRPr>
          </a:p>
          <a:p>
            <a:pPr>
              <a:lnSpc>
                <a:spcPts val="2000"/>
              </a:lnSpc>
              <a:spcBef>
                <a:spcPts val="1500"/>
              </a:spcBef>
              <a:buClr>
                <a:srgbClr val="FFFF00"/>
              </a:buClr>
            </a:pPr>
            <a:r>
              <a:rPr lang="pt-BR" sz="2400" b="1" i="1" dirty="0" smtClean="0">
                <a:solidFill>
                  <a:srgbClr val="FFFF00"/>
                </a:solidFill>
              </a:rPr>
              <a:t>Capítulo 5</a:t>
            </a:r>
            <a:r>
              <a:rPr lang="pt-BR" sz="2400" i="1" dirty="0" smtClean="0">
                <a:solidFill>
                  <a:schemeClr val="tx1"/>
                </a:solidFill>
              </a:rPr>
              <a:t> – por que Foucault?</a:t>
            </a:r>
            <a:endParaRPr lang="pt-BR" sz="2400" i="1" dirty="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Uma perspectiva</a:t>
            </a:r>
          </a:p>
          <a:p>
            <a:pPr>
              <a:lnSpc>
                <a:spcPts val="2000"/>
              </a:lnSpc>
              <a:spcBef>
                <a:spcPts val="1500"/>
              </a:spcBef>
              <a:buClr>
                <a:srgbClr val="FFFF00"/>
              </a:buClr>
            </a:pPr>
            <a:r>
              <a:rPr lang="pt-BR" sz="2400" dirty="0" smtClean="0">
                <a:solidFill>
                  <a:schemeClr val="tx1"/>
                </a:solidFill>
              </a:rPr>
              <a:t>Um alerta: “não basta aprender o que tem de se dizer em todos os casos sobre um objeto, mas também como dele devemos falar. Temos sempre de começar por aprender o método de o abordar”.</a:t>
            </a:r>
            <a:r>
              <a:rPr lang="pt-BR" sz="2000" dirty="0" smtClean="0">
                <a:solidFill>
                  <a:schemeClr val="tx1">
                    <a:lumMod val="75000"/>
                  </a:schemeClr>
                </a:solidFill>
              </a:rPr>
              <a:t> (Witt.)</a:t>
            </a: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Um edificador</a:t>
            </a:r>
          </a:p>
          <a:p>
            <a:pPr>
              <a:lnSpc>
                <a:spcPts val="2000"/>
              </a:lnSpc>
              <a:spcBef>
                <a:spcPts val="1500"/>
              </a:spcBef>
              <a:buClr>
                <a:srgbClr val="FFFF00"/>
              </a:buClr>
            </a:pPr>
            <a:r>
              <a:rPr lang="pt-BR" sz="2400" dirty="0" smtClean="0">
                <a:solidFill>
                  <a:schemeClr val="tx1"/>
                </a:solidFill>
              </a:rPr>
              <a:t>Richard </a:t>
            </a:r>
            <a:r>
              <a:rPr lang="pt-BR" sz="2400" dirty="0" err="1" smtClean="0">
                <a:solidFill>
                  <a:schemeClr val="tx1"/>
                </a:solidFill>
              </a:rPr>
              <a:t>Rorty</a:t>
            </a:r>
            <a:r>
              <a:rPr lang="pt-BR" sz="2400" dirty="0" smtClean="0">
                <a:solidFill>
                  <a:schemeClr val="tx1"/>
                </a:solidFill>
              </a:rPr>
              <a:t>		sistemáticos</a:t>
            </a:r>
          </a:p>
          <a:p>
            <a:pPr>
              <a:lnSpc>
                <a:spcPts val="2000"/>
              </a:lnSpc>
              <a:spcBef>
                <a:spcPts val="1500"/>
              </a:spcBef>
              <a:buClr>
                <a:srgbClr val="FFFF00"/>
              </a:buClr>
            </a:pPr>
            <a:r>
              <a:rPr lang="pt-BR" sz="2400" dirty="0">
                <a:solidFill>
                  <a:schemeClr val="tx1"/>
                </a:solidFill>
              </a:rPr>
              <a:t>	</a:t>
            </a:r>
            <a:r>
              <a:rPr lang="pt-BR" sz="2400" dirty="0" smtClean="0">
                <a:solidFill>
                  <a:schemeClr val="tx1"/>
                </a:solidFill>
              </a:rPr>
              <a:t>     	          edificantes</a:t>
            </a:r>
          </a:p>
          <a:p>
            <a:pPr>
              <a:lnSpc>
                <a:spcPts val="2000"/>
              </a:lnSpc>
              <a:spcBef>
                <a:spcPts val="1500"/>
              </a:spcBef>
              <a:buClr>
                <a:srgbClr val="FFFF00"/>
              </a:buClr>
            </a:pPr>
            <a:r>
              <a:rPr lang="pt-BR" sz="2400" dirty="0" smtClean="0">
                <a:solidFill>
                  <a:schemeClr val="tx1"/>
                </a:solidFill>
              </a:rPr>
              <a:t>Foucault é um edificante moderno, um kantiano paradoxal.</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Chave esquerda 5"/>
          <p:cNvSpPr/>
          <p:nvPr/>
        </p:nvSpPr>
        <p:spPr>
          <a:xfrm>
            <a:off x="4845174" y="5090011"/>
            <a:ext cx="216024" cy="793611"/>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12642293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pPr>
              <a:lnSpc>
                <a:spcPts val="2000"/>
              </a:lnSpc>
              <a:spcBef>
                <a:spcPts val="1500"/>
              </a:spcBef>
              <a:buClr>
                <a:srgbClr val="FFFF00"/>
              </a:buClr>
            </a:pPr>
            <a:r>
              <a:rPr lang="pt-BR" sz="2400" b="1" i="1" dirty="0">
                <a:solidFill>
                  <a:srgbClr val="FFFF00"/>
                </a:solidFill>
              </a:rPr>
              <a:t>Capítulo </a:t>
            </a:r>
            <a:r>
              <a:rPr lang="pt-BR" sz="2400" b="1" i="1" dirty="0" smtClean="0">
                <a:solidFill>
                  <a:srgbClr val="FFFF00"/>
                </a:solidFill>
              </a:rPr>
              <a:t>6</a:t>
            </a:r>
            <a:r>
              <a:rPr lang="pt-BR" sz="2400" i="1" dirty="0" smtClean="0">
                <a:solidFill>
                  <a:schemeClr val="tx1"/>
                </a:solidFill>
              </a:rPr>
              <a:t> </a:t>
            </a:r>
            <a:r>
              <a:rPr lang="pt-BR" sz="2400" i="1" dirty="0">
                <a:solidFill>
                  <a:schemeClr val="tx1"/>
                </a:solidFill>
              </a:rPr>
              <a:t>– </a:t>
            </a:r>
            <a:r>
              <a:rPr lang="pt-BR" sz="2400" i="1" dirty="0" smtClean="0">
                <a:solidFill>
                  <a:schemeClr val="tx1"/>
                </a:solidFill>
              </a:rPr>
              <a:t>os três domínios</a:t>
            </a:r>
          </a:p>
          <a:p>
            <a:pPr>
              <a:lnSpc>
                <a:spcPts val="2000"/>
              </a:lnSpc>
              <a:spcBef>
                <a:spcPts val="600"/>
              </a:spcBef>
              <a:buClr>
                <a:srgbClr val="FFFF00"/>
              </a:buClr>
            </a:pPr>
            <a:endParaRPr lang="pt-BR" sz="800" i="1" dirty="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O primeiro domínio: o “ser-saber”</a:t>
            </a:r>
          </a:p>
          <a:p>
            <a:pPr>
              <a:lnSpc>
                <a:spcPts val="2000"/>
              </a:lnSpc>
              <a:spcBef>
                <a:spcPts val="1500"/>
              </a:spcBef>
              <a:buClr>
                <a:srgbClr val="FFFF00"/>
              </a:buClr>
            </a:pPr>
            <a:r>
              <a:rPr lang="pt-BR" sz="2400" dirty="0" smtClean="0">
                <a:solidFill>
                  <a:schemeClr val="tx1"/>
                </a:solidFill>
              </a:rPr>
              <a:t>Arqueologia como “método”</a:t>
            </a:r>
          </a:p>
          <a:p>
            <a:pPr>
              <a:lnSpc>
                <a:spcPts val="2000"/>
              </a:lnSpc>
              <a:spcBef>
                <a:spcPts val="0"/>
              </a:spcBef>
              <a:buClr>
                <a:srgbClr val="FFFF00"/>
              </a:buClr>
            </a:pPr>
            <a:endParaRPr lang="pt-BR" sz="800" dirty="0">
              <a:solidFill>
                <a:schemeClr val="tx1"/>
              </a:solidFill>
            </a:endParaRPr>
          </a:p>
          <a:p>
            <a:pPr marL="342900" indent="-342900">
              <a:lnSpc>
                <a:spcPts val="2000"/>
              </a:lnSpc>
              <a:spcBef>
                <a:spcPts val="1500"/>
              </a:spcBef>
              <a:buClr>
                <a:srgbClr val="FFFF00"/>
              </a:buClr>
              <a:buFont typeface="Arial" panose="020B0604020202020204" pitchFamily="34" charset="0"/>
              <a:buChar char="•"/>
            </a:pPr>
            <a:r>
              <a:rPr lang="pt-BR" sz="2400" dirty="0" smtClean="0">
                <a:solidFill>
                  <a:schemeClr val="tx1"/>
                </a:solidFill>
              </a:rPr>
              <a:t>O segundo domínio: o “ser-poder”</a:t>
            </a:r>
            <a:endParaRPr lang="pt-BR" sz="2400" dirty="0">
              <a:solidFill>
                <a:schemeClr val="tx1"/>
              </a:solidFill>
            </a:endParaRPr>
          </a:p>
          <a:p>
            <a:r>
              <a:rPr lang="pt-BR" sz="2400" dirty="0" smtClean="0">
                <a:solidFill>
                  <a:schemeClr val="tx1"/>
                </a:solidFill>
              </a:rPr>
              <a:t>A genealogia como “método”</a:t>
            </a:r>
          </a:p>
          <a:p>
            <a:pPr>
              <a:lnSpc>
                <a:spcPts val="2000"/>
              </a:lnSpc>
              <a:spcBef>
                <a:spcPts val="600"/>
              </a:spcBef>
            </a:pPr>
            <a:r>
              <a:rPr lang="pt-BR" sz="2400" dirty="0" smtClean="0">
                <a:solidFill>
                  <a:schemeClr val="tx1"/>
                </a:solidFill>
              </a:rPr>
              <a:t>O que importa não é fazer perguntas diretas sobre o conteúdo de verdade de alguma proposição, mas sim sobre as condições que possibilitaram – ou que levaram a – tal proposição.</a:t>
            </a:r>
          </a:p>
          <a:p>
            <a:pPr>
              <a:lnSpc>
                <a:spcPts val="2000"/>
              </a:lnSpc>
              <a:spcBef>
                <a:spcPts val="0"/>
              </a:spcBef>
            </a:pPr>
            <a:endParaRPr lang="pt-BR" sz="800" dirty="0" smtClean="0">
              <a:solidFill>
                <a:schemeClr val="tx1"/>
              </a:solidFill>
            </a:endParaRPr>
          </a:p>
          <a:p>
            <a:pPr marL="342900" indent="-342900">
              <a:buClr>
                <a:srgbClr val="FFFF00"/>
              </a:buClr>
              <a:buFont typeface="Arial" panose="020B0604020202020204" pitchFamily="34" charset="0"/>
              <a:buChar char="•"/>
            </a:pPr>
            <a:r>
              <a:rPr lang="pt-BR" sz="2400" dirty="0" smtClean="0">
                <a:solidFill>
                  <a:schemeClr val="tx1"/>
                </a:solidFill>
              </a:rPr>
              <a:t>O terceiro domínio: o “</a:t>
            </a:r>
            <a:r>
              <a:rPr lang="pt-BR" sz="2400" dirty="0" err="1" smtClean="0">
                <a:solidFill>
                  <a:schemeClr val="tx1"/>
                </a:solidFill>
              </a:rPr>
              <a:t>ser-si</a:t>
            </a:r>
            <a:r>
              <a:rPr lang="pt-BR" sz="2400" dirty="0" smtClean="0">
                <a:solidFill>
                  <a:schemeClr val="tx1"/>
                </a:solidFill>
              </a:rPr>
              <a:t>” </a:t>
            </a:r>
            <a:r>
              <a:rPr lang="pt-BR" sz="2000" dirty="0" smtClean="0">
                <a:solidFill>
                  <a:schemeClr val="tx1">
                    <a:lumMod val="75000"/>
                  </a:schemeClr>
                </a:solidFill>
              </a:rPr>
              <a:t>(o “ser consigo mesmo”)</a:t>
            </a:r>
          </a:p>
          <a:p>
            <a:r>
              <a:rPr lang="pt-BR" sz="2400" dirty="0" smtClean="0">
                <a:solidFill>
                  <a:schemeClr val="tx1"/>
                </a:solidFill>
              </a:rPr>
              <a:t>A </a:t>
            </a:r>
            <a:r>
              <a:rPr lang="pt-BR" sz="2400" dirty="0" err="1" smtClean="0">
                <a:solidFill>
                  <a:schemeClr val="tx1"/>
                </a:solidFill>
              </a:rPr>
              <a:t>arqueogenealogia</a:t>
            </a:r>
            <a:r>
              <a:rPr lang="pt-BR" sz="2400" dirty="0" smtClean="0">
                <a:solidFill>
                  <a:schemeClr val="tx1"/>
                </a:solidFill>
              </a:rPr>
              <a:t> como “método”</a:t>
            </a:r>
          </a:p>
          <a:p>
            <a:r>
              <a:rPr lang="pt-BR" sz="2400" i="1" dirty="0" smtClean="0">
                <a:solidFill>
                  <a:schemeClr val="tx1"/>
                </a:solidFill>
              </a:rPr>
              <a:t>As tecnologias do eu</a:t>
            </a:r>
            <a:endParaRPr lang="pt-BR" sz="2400" i="1"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2293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pPr>
              <a:lnSpc>
                <a:spcPts val="2000"/>
              </a:lnSpc>
              <a:spcBef>
                <a:spcPts val="1500"/>
              </a:spcBef>
              <a:buClr>
                <a:srgbClr val="FFFF00"/>
              </a:buClr>
            </a:pPr>
            <a:r>
              <a:rPr lang="pt-BR" sz="2400" b="1" i="1" dirty="0">
                <a:solidFill>
                  <a:srgbClr val="FFFF00"/>
                </a:solidFill>
              </a:rPr>
              <a:t>Capítulo </a:t>
            </a:r>
            <a:r>
              <a:rPr lang="pt-BR" sz="2400" b="1" i="1" dirty="0" smtClean="0">
                <a:solidFill>
                  <a:srgbClr val="FFFF00"/>
                </a:solidFill>
              </a:rPr>
              <a:t>7</a:t>
            </a:r>
            <a:r>
              <a:rPr lang="pt-BR" sz="2400" i="1" dirty="0" smtClean="0">
                <a:solidFill>
                  <a:schemeClr val="tx1"/>
                </a:solidFill>
              </a:rPr>
              <a:t> </a:t>
            </a:r>
            <a:r>
              <a:rPr lang="pt-BR" sz="2400" i="1" dirty="0">
                <a:solidFill>
                  <a:schemeClr val="tx1"/>
                </a:solidFill>
              </a:rPr>
              <a:t>– </a:t>
            </a:r>
            <a:r>
              <a:rPr lang="pt-BR" sz="2400" i="1" dirty="0" smtClean="0">
                <a:solidFill>
                  <a:schemeClr val="tx1"/>
                </a:solidFill>
              </a:rPr>
              <a:t>uma questão de metodologia?</a:t>
            </a:r>
            <a:endParaRPr lang="pt-BR" sz="2400" i="1" dirty="0">
              <a:solidFill>
                <a:schemeClr val="tx1"/>
              </a:solidFill>
            </a:endParaRPr>
          </a:p>
          <a:p>
            <a:pPr>
              <a:lnSpc>
                <a:spcPts val="2000"/>
              </a:lnSpc>
              <a:spcBef>
                <a:spcPts val="600"/>
              </a:spcBef>
              <a:buClr>
                <a:srgbClr val="FFFF00"/>
              </a:buClr>
            </a:pPr>
            <a:endParaRPr lang="pt-BR" sz="1000" i="1" dirty="0">
              <a:solidFill>
                <a:schemeClr val="tx1"/>
              </a:solidFill>
            </a:endParaRPr>
          </a:p>
          <a:p>
            <a:pPr>
              <a:lnSpc>
                <a:spcPts val="2000"/>
              </a:lnSpc>
              <a:spcBef>
                <a:spcPts val="1500"/>
              </a:spcBef>
              <a:buClr>
                <a:srgbClr val="FFFF00"/>
              </a:buClr>
            </a:pPr>
            <a:r>
              <a:rPr lang="pt-BR" sz="2400" dirty="0" smtClean="0">
                <a:solidFill>
                  <a:schemeClr val="tx1"/>
                </a:solidFill>
              </a:rPr>
              <a:t>Há método em Foucault?</a:t>
            </a:r>
          </a:p>
          <a:p>
            <a:pPr>
              <a:lnSpc>
                <a:spcPts val="2000"/>
              </a:lnSpc>
              <a:spcBef>
                <a:spcPts val="1500"/>
              </a:spcBef>
              <a:buClr>
                <a:srgbClr val="FFFF00"/>
              </a:buClr>
            </a:pPr>
            <a:r>
              <a:rPr lang="pt-BR" sz="2400" dirty="0" smtClean="0">
                <a:solidFill>
                  <a:schemeClr val="tx1"/>
                </a:solidFill>
              </a:rPr>
              <a:t>A grande pergunta: “que é método?”</a:t>
            </a:r>
            <a:endParaRPr lang="pt-BR" sz="2400" dirty="0">
              <a:solidFill>
                <a:schemeClr val="tx1"/>
              </a:solidFill>
            </a:endParaRPr>
          </a:p>
          <a:p>
            <a:endParaRPr lang="pt-BR" sz="2400" dirty="0" smtClean="0">
              <a:solidFill>
                <a:schemeClr val="tx1"/>
              </a:solidFill>
            </a:endParaRPr>
          </a:p>
          <a:p>
            <a:r>
              <a:rPr lang="pt-BR" sz="2400" b="1" i="1" dirty="0" smtClean="0">
                <a:solidFill>
                  <a:srgbClr val="FFFF00"/>
                </a:solidFill>
              </a:rPr>
              <a:t>Capítulo 8</a:t>
            </a:r>
            <a:r>
              <a:rPr lang="pt-BR" sz="2400" dirty="0" smtClean="0">
                <a:solidFill>
                  <a:schemeClr val="tx1"/>
                </a:solidFill>
              </a:rPr>
              <a:t> – </a:t>
            </a:r>
            <a:r>
              <a:rPr lang="pt-BR" sz="2400" i="1" dirty="0" smtClean="0">
                <a:solidFill>
                  <a:schemeClr val="tx1"/>
                </a:solidFill>
              </a:rPr>
              <a:t>uma fidelidade infiel: Foucault &amp; Cia.</a:t>
            </a:r>
          </a:p>
          <a:p>
            <a:pPr>
              <a:lnSpc>
                <a:spcPts val="2000"/>
              </a:lnSpc>
              <a:spcBef>
                <a:spcPts val="600"/>
              </a:spcBef>
            </a:pPr>
            <a:endParaRPr lang="pt-BR" sz="1000" dirty="0" smtClean="0">
              <a:solidFill>
                <a:schemeClr val="tx1"/>
              </a:solidFill>
            </a:endParaRPr>
          </a:p>
          <a:p>
            <a:r>
              <a:rPr lang="pt-BR" sz="2400" dirty="0" smtClean="0">
                <a:solidFill>
                  <a:schemeClr val="tx1"/>
                </a:solidFill>
              </a:rPr>
              <a:t>Foucault &amp; Elias – aproximações e distanciamentos</a:t>
            </a:r>
          </a:p>
          <a:p>
            <a:pPr algn="l"/>
            <a:r>
              <a:rPr lang="pt-BR" sz="2400" dirty="0">
                <a:solidFill>
                  <a:schemeClr val="tx1"/>
                </a:solidFill>
              </a:rPr>
              <a:t>	</a:t>
            </a:r>
            <a:r>
              <a:rPr lang="pt-BR" sz="2400" dirty="0" smtClean="0">
                <a:solidFill>
                  <a:schemeClr val="tx1"/>
                </a:solidFill>
              </a:rPr>
              <a:t>	  Michel Foucault	    Norbert Elias</a:t>
            </a:r>
          </a:p>
          <a:p>
            <a:r>
              <a:rPr lang="pt-BR" sz="2400" dirty="0">
                <a:solidFill>
                  <a:schemeClr val="tx1"/>
                </a:solidFill>
              </a:rPr>
              <a:t>sociedade </a:t>
            </a:r>
            <a:r>
              <a:rPr lang="pt-BR" sz="2400" dirty="0" smtClean="0">
                <a:solidFill>
                  <a:schemeClr val="tx1"/>
                </a:solidFill>
              </a:rPr>
              <a:t>disciplinar  &amp;  processo civilizatório</a:t>
            </a:r>
          </a:p>
          <a:p>
            <a:pPr algn="l">
              <a:lnSpc>
                <a:spcPts val="2000"/>
              </a:lnSpc>
              <a:spcBef>
                <a:spcPts val="0"/>
              </a:spcBef>
            </a:pPr>
            <a:r>
              <a:rPr lang="pt-BR" sz="2400" dirty="0">
                <a:solidFill>
                  <a:schemeClr val="tx1"/>
                </a:solidFill>
              </a:rPr>
              <a:t>	</a:t>
            </a:r>
            <a:r>
              <a:rPr lang="pt-BR" sz="2400" dirty="0" smtClean="0">
                <a:solidFill>
                  <a:schemeClr val="tx1"/>
                </a:solidFill>
              </a:rPr>
              <a:t>	     </a:t>
            </a:r>
            <a:r>
              <a:rPr lang="pt-BR" sz="2000" dirty="0" smtClean="0">
                <a:solidFill>
                  <a:schemeClr val="tx1"/>
                </a:solidFill>
              </a:rPr>
              <a:t>forma </a:t>
            </a:r>
            <a:r>
              <a:rPr lang="pt-BR" sz="2000" dirty="0">
                <a:solidFill>
                  <a:schemeClr val="tx1"/>
                </a:solidFill>
              </a:rPr>
              <a:t>de vida</a:t>
            </a:r>
            <a:r>
              <a:rPr lang="pt-BR" sz="2400" dirty="0" smtClean="0">
                <a:solidFill>
                  <a:schemeClr val="tx1"/>
                </a:solidFill>
              </a:rPr>
              <a:t>		      </a:t>
            </a:r>
            <a:r>
              <a:rPr lang="pt-BR" sz="2000" dirty="0" err="1" smtClean="0">
                <a:solidFill>
                  <a:schemeClr val="tx1"/>
                </a:solidFill>
              </a:rPr>
              <a:t>desbarbarização</a:t>
            </a:r>
            <a:endParaRPr lang="pt-BR" sz="2000" dirty="0" smtClean="0">
              <a:solidFill>
                <a:schemeClr val="tx1"/>
              </a:solidFill>
            </a:endParaRPr>
          </a:p>
          <a:p>
            <a:pPr algn="l">
              <a:lnSpc>
                <a:spcPts val="2000"/>
              </a:lnSpc>
              <a:spcBef>
                <a:spcPts val="0"/>
              </a:spcBef>
            </a:pPr>
            <a:r>
              <a:rPr lang="pt-BR" sz="2000" dirty="0" smtClean="0">
                <a:solidFill>
                  <a:schemeClr val="tx1"/>
                </a:solidFill>
              </a:rPr>
              <a:t>		injunções </a:t>
            </a:r>
            <a:r>
              <a:rPr lang="pt-BR" sz="2000" dirty="0" err="1" smtClean="0">
                <a:solidFill>
                  <a:schemeClr val="tx1"/>
                </a:solidFill>
              </a:rPr>
              <a:t>ex</a:t>
            </a:r>
            <a:r>
              <a:rPr lang="pt-BR" sz="2000" dirty="0" smtClean="0">
                <a:solidFill>
                  <a:schemeClr val="tx1"/>
                </a:solidFill>
              </a:rPr>
              <a:t>/internas	</a:t>
            </a:r>
            <a:r>
              <a:rPr lang="pt-BR" sz="2000" dirty="0">
                <a:solidFill>
                  <a:schemeClr val="tx1"/>
                </a:solidFill>
              </a:rPr>
              <a:t> </a:t>
            </a:r>
            <a:r>
              <a:rPr lang="pt-BR" sz="2000" dirty="0" smtClean="0">
                <a:solidFill>
                  <a:schemeClr val="tx1"/>
                </a:solidFill>
              </a:rPr>
              <a:t>     coações externas</a:t>
            </a:r>
          </a:p>
          <a:p>
            <a:pPr algn="l">
              <a:lnSpc>
                <a:spcPts val="2000"/>
              </a:lnSpc>
              <a:spcBef>
                <a:spcPts val="0"/>
              </a:spcBef>
            </a:pPr>
            <a:r>
              <a:rPr lang="pt-BR" sz="2000" dirty="0" smtClean="0">
                <a:solidFill>
                  <a:schemeClr val="tx1"/>
                </a:solidFill>
              </a:rPr>
              <a:t>		      </a:t>
            </a:r>
            <a:r>
              <a:rPr lang="pt-BR" sz="2000" i="1" dirty="0" smtClean="0">
                <a:solidFill>
                  <a:schemeClr val="tx1"/>
                </a:solidFill>
              </a:rPr>
              <a:t>Homo </a:t>
            </a:r>
            <a:r>
              <a:rPr lang="pt-BR" sz="2000" i="1" dirty="0" err="1" smtClean="0">
                <a:solidFill>
                  <a:schemeClr val="tx1"/>
                </a:solidFill>
              </a:rPr>
              <a:t>docĭlis</a:t>
            </a:r>
            <a:r>
              <a:rPr lang="pt-BR" sz="2000" dirty="0" smtClean="0">
                <a:solidFill>
                  <a:schemeClr val="tx1"/>
                </a:solidFill>
              </a:rPr>
              <a:t>		        </a:t>
            </a:r>
            <a:r>
              <a:rPr lang="pt-BR" sz="2000" i="1" dirty="0" smtClean="0">
                <a:solidFill>
                  <a:schemeClr val="tx1"/>
                </a:solidFill>
              </a:rPr>
              <a:t>Homo </a:t>
            </a:r>
            <a:r>
              <a:rPr lang="pt-BR" sz="2000" i="1" dirty="0" err="1" smtClean="0">
                <a:solidFill>
                  <a:schemeClr val="tx1"/>
                </a:solidFill>
              </a:rPr>
              <a:t>clausus</a:t>
            </a:r>
            <a:endParaRPr lang="pt-BR" sz="2000" i="1" dirty="0" smtClean="0">
              <a:solidFill>
                <a:schemeClr val="tx1"/>
              </a:solidFill>
            </a:endParaRPr>
          </a:p>
          <a:p>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2293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lstStyle/>
          <a:p>
            <a:r>
              <a:rPr lang="pt-BR" b="1" dirty="0" smtClean="0">
                <a:solidFill>
                  <a:schemeClr val="tx1"/>
                </a:solidFill>
              </a:rPr>
              <a:t>Quarta Parte – </a:t>
            </a:r>
            <a:r>
              <a:rPr lang="pt-BR" dirty="0" smtClean="0">
                <a:solidFill>
                  <a:schemeClr val="tx1"/>
                </a:solidFill>
              </a:rPr>
              <a:t>Retomando a questão</a:t>
            </a:r>
            <a:endParaRPr lang="pt-BR" dirty="0">
              <a:solidFill>
                <a:schemeClr val="tx1"/>
              </a:solidFill>
            </a:endParaRPr>
          </a:p>
          <a:p>
            <a:endParaRPr lang="pt-BR" sz="800" dirty="0" smtClean="0">
              <a:solidFill>
                <a:schemeClr val="tx1"/>
              </a:solidFill>
            </a:endParaRPr>
          </a:p>
          <a:p>
            <a:r>
              <a:rPr lang="pt-BR" sz="2400" b="1" i="1" dirty="0" smtClean="0">
                <a:solidFill>
                  <a:srgbClr val="FFFF00"/>
                </a:solidFill>
              </a:rPr>
              <a:t>Capítulo 9</a:t>
            </a:r>
            <a:r>
              <a:rPr lang="pt-BR" sz="2400" dirty="0" smtClean="0">
                <a:solidFill>
                  <a:schemeClr val="tx1"/>
                </a:solidFill>
              </a:rPr>
              <a:t> – </a:t>
            </a:r>
            <a:r>
              <a:rPr lang="pt-BR" sz="2400" i="1" dirty="0" smtClean="0">
                <a:solidFill>
                  <a:schemeClr val="tx1"/>
                </a:solidFill>
              </a:rPr>
              <a:t>garimpando</a:t>
            </a:r>
          </a:p>
          <a:p>
            <a:endParaRPr lang="pt-BR" sz="1000" dirty="0" smtClean="0">
              <a:solidFill>
                <a:schemeClr val="tx1"/>
              </a:solidFill>
            </a:endParaRPr>
          </a:p>
          <a:p>
            <a:pPr marL="342900" indent="-342900">
              <a:buClr>
                <a:srgbClr val="FFFF00"/>
              </a:buClr>
              <a:buFont typeface="Arial" panose="020B0604020202020204" pitchFamily="34" charset="0"/>
              <a:buChar char="•"/>
            </a:pPr>
            <a:r>
              <a:rPr lang="pt-BR" sz="2400" dirty="0" smtClean="0">
                <a:solidFill>
                  <a:schemeClr val="tx1"/>
                </a:solidFill>
              </a:rPr>
              <a:t>Por que o garimpo?</a:t>
            </a:r>
          </a:p>
          <a:p>
            <a:r>
              <a:rPr lang="pt-BR" sz="2400" dirty="0" smtClean="0">
                <a:solidFill>
                  <a:schemeClr val="tx1"/>
                </a:solidFill>
              </a:rPr>
              <a:t>A metáfora do garimpo</a:t>
            </a:r>
          </a:p>
          <a:p>
            <a:pPr>
              <a:lnSpc>
                <a:spcPts val="2000"/>
              </a:lnSpc>
              <a:spcBef>
                <a:spcPts val="600"/>
              </a:spcBef>
            </a:pPr>
            <a:r>
              <a:rPr lang="pt-BR" sz="2400" dirty="0" smtClean="0">
                <a:solidFill>
                  <a:schemeClr val="tx1"/>
                </a:solidFill>
              </a:rPr>
              <a:t>Não interessa um fragmento em si </a:t>
            </a:r>
            <a:r>
              <a:rPr lang="pt-BR" sz="2000" dirty="0" smtClean="0">
                <a:solidFill>
                  <a:schemeClr val="tx1">
                    <a:lumMod val="75000"/>
                  </a:schemeClr>
                </a:solidFill>
              </a:rPr>
              <a:t>(a coisa em si mesma – </a:t>
            </a:r>
            <a:r>
              <a:rPr lang="pt-BR" sz="2000" i="1" dirty="0" smtClean="0">
                <a:solidFill>
                  <a:schemeClr val="tx1">
                    <a:lumMod val="75000"/>
                  </a:schemeClr>
                </a:solidFill>
              </a:rPr>
              <a:t>das </a:t>
            </a:r>
            <a:r>
              <a:rPr lang="pt-BR" sz="2000" i="1" dirty="0" err="1" smtClean="0">
                <a:solidFill>
                  <a:schemeClr val="tx1">
                    <a:lumMod val="75000"/>
                  </a:schemeClr>
                </a:solidFill>
              </a:rPr>
              <a:t>Ding</a:t>
            </a:r>
            <a:r>
              <a:rPr lang="pt-BR" sz="2000" i="1" dirty="0" smtClean="0">
                <a:solidFill>
                  <a:schemeClr val="tx1">
                    <a:lumMod val="75000"/>
                  </a:schemeClr>
                </a:solidFill>
              </a:rPr>
              <a:t> </a:t>
            </a:r>
            <a:r>
              <a:rPr lang="pt-BR" sz="2000" i="1" dirty="0" err="1" smtClean="0">
                <a:solidFill>
                  <a:schemeClr val="tx1">
                    <a:lumMod val="75000"/>
                  </a:schemeClr>
                </a:solidFill>
              </a:rPr>
              <a:t>an</a:t>
            </a:r>
            <a:r>
              <a:rPr lang="pt-BR" sz="2000" i="1" dirty="0" smtClean="0">
                <a:solidFill>
                  <a:schemeClr val="tx1">
                    <a:lumMod val="75000"/>
                  </a:schemeClr>
                </a:solidFill>
              </a:rPr>
              <a:t> </a:t>
            </a:r>
            <a:r>
              <a:rPr lang="pt-BR" sz="2000" i="1" dirty="0" err="1" smtClean="0">
                <a:solidFill>
                  <a:schemeClr val="tx1">
                    <a:lumMod val="75000"/>
                  </a:schemeClr>
                </a:solidFill>
              </a:rPr>
              <a:t>sich</a:t>
            </a:r>
            <a:r>
              <a:rPr lang="pt-BR" sz="2000" dirty="0" smtClean="0">
                <a:solidFill>
                  <a:schemeClr val="tx1">
                    <a:lumMod val="75000"/>
                  </a:schemeClr>
                </a:solidFill>
              </a:rPr>
              <a:t>, o </a:t>
            </a:r>
            <a:r>
              <a:rPr lang="pt-BR" sz="2000" i="1" dirty="0" err="1" smtClean="0">
                <a:solidFill>
                  <a:schemeClr val="tx1">
                    <a:lumMod val="75000"/>
                  </a:schemeClr>
                </a:solidFill>
              </a:rPr>
              <a:t>noumenon</a:t>
            </a:r>
            <a:r>
              <a:rPr lang="pt-BR" sz="2000" dirty="0" smtClean="0">
                <a:solidFill>
                  <a:schemeClr val="tx1">
                    <a:lumMod val="75000"/>
                  </a:schemeClr>
                </a:solidFill>
              </a:rPr>
              <a:t> em Kant)</a:t>
            </a:r>
            <a:r>
              <a:rPr lang="pt-BR" sz="2400" dirty="0" smtClean="0">
                <a:solidFill>
                  <a:schemeClr val="tx1"/>
                </a:solidFill>
              </a:rPr>
              <a:t>, mas o fragmento em relação a tudo que o cerca e, até mesmo, as representações que fazemos dele.</a:t>
            </a:r>
          </a:p>
          <a:p>
            <a:pPr>
              <a:lnSpc>
                <a:spcPts val="2000"/>
              </a:lnSpc>
              <a:spcBef>
                <a:spcPts val="600"/>
              </a:spcBef>
            </a:pPr>
            <a:r>
              <a:rPr lang="pt-BR" sz="2400" dirty="0" smtClean="0">
                <a:solidFill>
                  <a:schemeClr val="tx1"/>
                </a:solidFill>
              </a:rPr>
              <a:t>Não interessa a </a:t>
            </a:r>
            <a:r>
              <a:rPr lang="pt-BR" sz="2400" i="1" dirty="0" err="1" smtClean="0">
                <a:solidFill>
                  <a:schemeClr val="tx1"/>
                </a:solidFill>
              </a:rPr>
              <a:t>Ursprung</a:t>
            </a:r>
            <a:r>
              <a:rPr lang="pt-BR" sz="2400" dirty="0" smtClean="0">
                <a:solidFill>
                  <a:schemeClr val="tx1"/>
                </a:solidFill>
              </a:rPr>
              <a:t> (origem estrita), mas a </a:t>
            </a:r>
            <a:r>
              <a:rPr lang="pt-BR" sz="2400" i="1" dirty="0" err="1" smtClean="0">
                <a:solidFill>
                  <a:schemeClr val="tx1"/>
                </a:solidFill>
              </a:rPr>
              <a:t>Herkunft</a:t>
            </a:r>
            <a:r>
              <a:rPr lang="pt-BR" sz="2400" dirty="0" smtClean="0">
                <a:solidFill>
                  <a:schemeClr val="tx1"/>
                </a:solidFill>
              </a:rPr>
              <a:t> (proveniência) e a </a:t>
            </a:r>
            <a:r>
              <a:rPr lang="pt-BR" sz="2400" i="1" dirty="0" err="1" smtClean="0">
                <a:solidFill>
                  <a:schemeClr val="tx1"/>
                </a:solidFill>
              </a:rPr>
              <a:t>Entestehung</a:t>
            </a:r>
            <a:r>
              <a:rPr lang="pt-BR" sz="2400" dirty="0">
                <a:solidFill>
                  <a:schemeClr val="tx1"/>
                </a:solidFill>
              </a:rPr>
              <a:t> </a:t>
            </a:r>
            <a:r>
              <a:rPr lang="pt-BR" sz="2400" dirty="0" smtClean="0">
                <a:solidFill>
                  <a:schemeClr val="tx1"/>
                </a:solidFill>
              </a:rPr>
              <a:t>(emergência).</a:t>
            </a:r>
          </a:p>
          <a:p>
            <a:endParaRPr lang="pt-BR" sz="1000" dirty="0" smtClean="0">
              <a:solidFill>
                <a:schemeClr val="tx1"/>
              </a:solidFill>
            </a:endParaRPr>
          </a:p>
          <a:p>
            <a:pPr marL="342900" indent="-342900">
              <a:buClr>
                <a:srgbClr val="FFFF00"/>
              </a:buClr>
              <a:buFont typeface="Arial" panose="020B0604020202020204" pitchFamily="34" charset="0"/>
              <a:buChar char="•"/>
            </a:pPr>
            <a:r>
              <a:rPr lang="pt-BR" sz="2400" dirty="0" smtClean="0">
                <a:solidFill>
                  <a:schemeClr val="tx1"/>
                </a:solidFill>
              </a:rPr>
              <a:t>O filão</a:t>
            </a:r>
          </a:p>
          <a:p>
            <a:pPr>
              <a:lnSpc>
                <a:spcPts val="2000"/>
              </a:lnSpc>
              <a:spcBef>
                <a:spcPts val="600"/>
              </a:spcBef>
            </a:pPr>
            <a:r>
              <a:rPr lang="pt-BR" sz="2400" dirty="0" smtClean="0">
                <a:solidFill>
                  <a:schemeClr val="tx1"/>
                </a:solidFill>
              </a:rPr>
              <a:t>Os necessários recuos da disciplina: nossa tradição ocidental, a Antiguidade, a Idade Média, Elias (novamente), a laicização da disciplina.</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6149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pPr marL="342900" indent="-342900">
              <a:buClr>
                <a:srgbClr val="FFFF00"/>
              </a:buClr>
              <a:buFont typeface="Arial" panose="020B0604020202020204" pitchFamily="34" charset="0"/>
              <a:buChar char="•"/>
            </a:pPr>
            <a:r>
              <a:rPr lang="pt-BR" sz="2400" dirty="0" smtClean="0">
                <a:solidFill>
                  <a:schemeClr val="tx1"/>
                </a:solidFill>
              </a:rPr>
              <a:t>A virada disciplinar</a:t>
            </a:r>
          </a:p>
          <a:p>
            <a:r>
              <a:rPr lang="pt-BR" sz="2400" dirty="0" smtClean="0">
                <a:solidFill>
                  <a:schemeClr val="tx1"/>
                </a:solidFill>
              </a:rPr>
              <a:t>Juan Vives: </a:t>
            </a:r>
            <a:r>
              <a:rPr lang="pt-BR" sz="2400" i="1" dirty="0" smtClean="0">
                <a:solidFill>
                  <a:schemeClr val="tx1"/>
                </a:solidFill>
              </a:rPr>
              <a:t>De </a:t>
            </a:r>
            <a:r>
              <a:rPr lang="pt-BR" sz="2400" i="1" dirty="0" err="1" smtClean="0">
                <a:solidFill>
                  <a:schemeClr val="tx1"/>
                </a:solidFill>
              </a:rPr>
              <a:t>disciplinis</a:t>
            </a:r>
            <a:r>
              <a:rPr lang="pt-BR" sz="2400" dirty="0" smtClean="0">
                <a:solidFill>
                  <a:schemeClr val="tx1"/>
                </a:solidFill>
              </a:rPr>
              <a:t> (1531)</a:t>
            </a:r>
          </a:p>
          <a:p>
            <a:r>
              <a:rPr lang="pt-BR" sz="2400" dirty="0" smtClean="0">
                <a:solidFill>
                  <a:schemeClr val="tx1"/>
                </a:solidFill>
              </a:rPr>
              <a:t>Estabelecimento de uma nova ordem </a:t>
            </a:r>
            <a:r>
              <a:rPr lang="pt-BR" sz="2400" i="1" dirty="0" smtClean="0">
                <a:solidFill>
                  <a:schemeClr val="tx1"/>
                </a:solidFill>
              </a:rPr>
              <a:t>no</a:t>
            </a:r>
            <a:r>
              <a:rPr lang="pt-BR" sz="2400" dirty="0" smtClean="0">
                <a:solidFill>
                  <a:schemeClr val="tx1"/>
                </a:solidFill>
              </a:rPr>
              <a:t> e </a:t>
            </a:r>
            <a:r>
              <a:rPr lang="pt-BR" sz="2400" i="1" dirty="0" smtClean="0">
                <a:solidFill>
                  <a:schemeClr val="tx1"/>
                </a:solidFill>
              </a:rPr>
              <a:t>para o</a:t>
            </a:r>
            <a:r>
              <a:rPr lang="pt-BR" sz="2400" dirty="0" smtClean="0">
                <a:solidFill>
                  <a:schemeClr val="tx1"/>
                </a:solidFill>
              </a:rPr>
              <a:t> mundo.</a:t>
            </a:r>
          </a:p>
          <a:p>
            <a:pPr>
              <a:lnSpc>
                <a:spcPts val="2000"/>
              </a:lnSpc>
              <a:spcBef>
                <a:spcPts val="600"/>
              </a:spcBef>
            </a:pPr>
            <a:r>
              <a:rPr lang="pt-BR" sz="2400" i="1" dirty="0" smtClean="0">
                <a:solidFill>
                  <a:schemeClr val="tx1"/>
                </a:solidFill>
              </a:rPr>
              <a:t>Conexões</a:t>
            </a:r>
            <a:r>
              <a:rPr lang="pt-BR" sz="2400" dirty="0" smtClean="0">
                <a:solidFill>
                  <a:schemeClr val="tx1"/>
                </a:solidFill>
              </a:rPr>
              <a:t>: Nova Ciência; expansão europeia; novas paisagens; laicização; descentralização do conhecimento; mais prática e menos retórica; representação </a:t>
            </a:r>
            <a:r>
              <a:rPr lang="pt-BR" sz="2000" dirty="0" smtClean="0">
                <a:solidFill>
                  <a:schemeClr val="tx1">
                    <a:lumMod val="75000"/>
                  </a:schemeClr>
                </a:solidFill>
              </a:rPr>
              <a:t>(e não a identidade ou a semelhança)</a:t>
            </a:r>
            <a:r>
              <a:rPr lang="pt-BR" sz="2400" dirty="0" smtClean="0">
                <a:solidFill>
                  <a:schemeClr val="tx1"/>
                </a:solidFill>
              </a:rPr>
              <a:t> como conexão entre o Homem e a Natureza; o signo deixa de </a:t>
            </a:r>
            <a:r>
              <a:rPr lang="pt-BR" sz="2400" i="1" dirty="0" smtClean="0">
                <a:solidFill>
                  <a:schemeClr val="tx1"/>
                </a:solidFill>
              </a:rPr>
              <a:t>ser</a:t>
            </a:r>
            <a:r>
              <a:rPr lang="pt-BR" sz="2400" dirty="0" smtClean="0">
                <a:solidFill>
                  <a:schemeClr val="tx1"/>
                </a:solidFill>
              </a:rPr>
              <a:t> e passa a </a:t>
            </a:r>
            <a:r>
              <a:rPr lang="pt-BR" sz="2400" i="1" dirty="0" smtClean="0">
                <a:solidFill>
                  <a:schemeClr val="tx1"/>
                </a:solidFill>
              </a:rPr>
              <a:t>mediar</a:t>
            </a:r>
            <a:r>
              <a:rPr lang="pt-BR" sz="2400" dirty="0" smtClean="0">
                <a:solidFill>
                  <a:schemeClr val="tx1"/>
                </a:solidFill>
              </a:rPr>
              <a:t>.</a:t>
            </a:r>
          </a:p>
          <a:p>
            <a:pPr>
              <a:lnSpc>
                <a:spcPts val="2000"/>
              </a:lnSpc>
              <a:spcBef>
                <a:spcPts val="600"/>
              </a:spcBef>
            </a:pPr>
            <a:endParaRPr lang="pt-BR" sz="2400" dirty="0" smtClean="0">
              <a:solidFill>
                <a:schemeClr val="tx1"/>
              </a:solidFill>
            </a:endParaRPr>
          </a:p>
          <a:p>
            <a:pPr>
              <a:lnSpc>
                <a:spcPts val="2000"/>
              </a:lnSpc>
              <a:spcBef>
                <a:spcPts val="0"/>
              </a:spcBef>
            </a:pPr>
            <a:r>
              <a:rPr lang="pt-BR" sz="2400" dirty="0" smtClean="0">
                <a:solidFill>
                  <a:schemeClr val="tx1"/>
                </a:solidFill>
              </a:rPr>
              <a:t>Ex.: Lineu como ser </a:t>
            </a:r>
            <a:r>
              <a:rPr lang="pt-BR" sz="2400" i="1" dirty="0" smtClean="0">
                <a:solidFill>
                  <a:schemeClr val="tx1"/>
                </a:solidFill>
              </a:rPr>
              <a:t>no</a:t>
            </a:r>
            <a:r>
              <a:rPr lang="pt-BR" sz="2400" dirty="0" smtClean="0">
                <a:solidFill>
                  <a:schemeClr val="tx1"/>
                </a:solidFill>
              </a:rPr>
              <a:t> e </a:t>
            </a:r>
            <a:r>
              <a:rPr lang="pt-BR" sz="2400" i="1" dirty="0" smtClean="0">
                <a:solidFill>
                  <a:schemeClr val="tx1"/>
                </a:solidFill>
              </a:rPr>
              <a:t>do</a:t>
            </a:r>
            <a:r>
              <a:rPr lang="pt-BR" sz="2400" dirty="0" smtClean="0">
                <a:solidFill>
                  <a:schemeClr val="tx1"/>
                </a:solidFill>
              </a:rPr>
              <a:t> tempo.</a:t>
            </a:r>
          </a:p>
          <a:p>
            <a:pPr>
              <a:lnSpc>
                <a:spcPts val="2000"/>
              </a:lnSpc>
              <a:spcBef>
                <a:spcPts val="0"/>
              </a:spcBef>
            </a:pPr>
            <a:r>
              <a:rPr lang="pt-BR" sz="2400" dirty="0" smtClean="0">
                <a:solidFill>
                  <a:schemeClr val="tx1"/>
                </a:solidFill>
              </a:rPr>
              <a:t>O nome representa a coisa e suas relações com as outras coisas.</a:t>
            </a:r>
          </a:p>
          <a:p>
            <a:pPr>
              <a:lnSpc>
                <a:spcPts val="2000"/>
              </a:lnSpc>
              <a:spcBef>
                <a:spcPts val="0"/>
              </a:spcBef>
            </a:pPr>
            <a:r>
              <a:rPr lang="pt-BR" sz="2400" dirty="0" smtClean="0">
                <a:solidFill>
                  <a:schemeClr val="tx1"/>
                </a:solidFill>
              </a:rPr>
              <a:t>A nomenclatura binominal estabelece um </a:t>
            </a:r>
            <a:r>
              <a:rPr lang="pt-BR" sz="2400" i="1" dirty="0" smtClean="0">
                <a:solidFill>
                  <a:schemeClr val="tx1"/>
                </a:solidFill>
              </a:rPr>
              <a:t>regime de verdade</a:t>
            </a:r>
            <a:r>
              <a:rPr lang="pt-BR" sz="2400" dirty="0" smtClean="0">
                <a:solidFill>
                  <a:schemeClr val="tx1"/>
                </a:solidFill>
              </a:rPr>
              <a:t>, qual um retículo ou grade de inteligibilidade. </a:t>
            </a:r>
            <a:endParaRPr lang="pt-BR" sz="2400" dirty="0">
              <a:solidFill>
                <a:schemeClr val="tx1"/>
              </a:solidFill>
            </a:endParaRPr>
          </a:p>
          <a:p>
            <a:pPr>
              <a:lnSpc>
                <a:spcPts val="2000"/>
              </a:lnSpc>
              <a:spcBef>
                <a:spcPts val="0"/>
              </a:spcBef>
            </a:pPr>
            <a:endParaRPr lang="pt-BR" sz="2400" dirty="0" smtClean="0">
              <a:solidFill>
                <a:schemeClr val="tx1"/>
              </a:solidFill>
            </a:endParaRPr>
          </a:p>
          <a:p>
            <a:pPr>
              <a:lnSpc>
                <a:spcPts val="2000"/>
              </a:lnSpc>
              <a:spcBef>
                <a:spcPts val="0"/>
              </a:spcBef>
            </a:pPr>
            <a:r>
              <a:rPr lang="pt-BR" sz="2400" dirty="0" smtClean="0">
                <a:solidFill>
                  <a:schemeClr val="tx1"/>
                </a:solidFill>
              </a:rPr>
              <a:t>As disciplinas foram imanentes à episteme da ordem e representação.</a:t>
            </a:r>
          </a:p>
          <a:p>
            <a:pPr>
              <a:lnSpc>
                <a:spcPts val="2000"/>
              </a:lnSpc>
              <a:spcBef>
                <a:spcPts val="0"/>
              </a:spcBef>
            </a:pPr>
            <a:endParaRPr lang="pt-BR" sz="2400" dirty="0" smtClean="0">
              <a:solidFill>
                <a:schemeClr val="tx1"/>
              </a:solidFill>
            </a:endParaRPr>
          </a:p>
          <a:p>
            <a:pPr>
              <a:lnSpc>
                <a:spcPts val="2000"/>
              </a:lnSpc>
              <a:spcBef>
                <a:spcPts val="0"/>
              </a:spcBef>
            </a:pPr>
            <a:r>
              <a:rPr lang="pt-BR" sz="2400" dirty="0" smtClean="0">
                <a:solidFill>
                  <a:schemeClr val="tx1"/>
                </a:solidFill>
              </a:rPr>
              <a:t>A virada disciplinar não aconteceu no século XVII, nem de uma só vez (como pensou Foucault), mas “aos poucos” e na primeira metade do século XVI.</a:t>
            </a: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00506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r>
              <a:rPr lang="pt-BR" sz="2400" b="1" dirty="0">
                <a:solidFill>
                  <a:srgbClr val="FFFF00"/>
                </a:solidFill>
              </a:rPr>
              <a:t>Capítulo </a:t>
            </a:r>
            <a:r>
              <a:rPr lang="pt-BR" sz="2400" b="1" dirty="0" smtClean="0">
                <a:solidFill>
                  <a:srgbClr val="FFFF00"/>
                </a:solidFill>
              </a:rPr>
              <a:t>10</a:t>
            </a:r>
            <a:r>
              <a:rPr lang="pt-BR" sz="2400" b="1" dirty="0" smtClean="0">
                <a:solidFill>
                  <a:schemeClr val="tx1"/>
                </a:solidFill>
              </a:rPr>
              <a:t> </a:t>
            </a:r>
            <a:r>
              <a:rPr lang="pt-BR" sz="2400" dirty="0">
                <a:solidFill>
                  <a:schemeClr val="tx1"/>
                </a:solidFill>
              </a:rPr>
              <a:t>– </a:t>
            </a:r>
            <a:r>
              <a:rPr lang="pt-BR" sz="2400" i="1" dirty="0" smtClean="0">
                <a:solidFill>
                  <a:schemeClr val="tx1"/>
                </a:solidFill>
              </a:rPr>
              <a:t>nexos    </a:t>
            </a:r>
            <a:r>
              <a:rPr lang="pt-BR" sz="2000" dirty="0" smtClean="0">
                <a:solidFill>
                  <a:schemeClr val="tx1">
                    <a:lumMod val="75000"/>
                  </a:schemeClr>
                </a:solidFill>
              </a:rPr>
              <a:t>(último capítulo???)</a:t>
            </a:r>
            <a:endParaRPr lang="pt-BR" sz="2000" dirty="0">
              <a:solidFill>
                <a:schemeClr val="tx1">
                  <a:lumMod val="75000"/>
                </a:schemeClr>
              </a:solidFill>
            </a:endParaRPr>
          </a:p>
          <a:p>
            <a:endParaRPr lang="pt-BR" sz="800" dirty="0">
              <a:solidFill>
                <a:schemeClr val="tx1"/>
              </a:solidFill>
            </a:endParaRPr>
          </a:p>
          <a:p>
            <a:pPr marL="342900" indent="-342900">
              <a:buClr>
                <a:srgbClr val="FFFF00"/>
              </a:buClr>
              <a:buFont typeface="Arial" panose="020B0604020202020204" pitchFamily="34" charset="0"/>
              <a:buChar char="•"/>
            </a:pPr>
            <a:r>
              <a:rPr lang="pt-BR" sz="2400" dirty="0" smtClean="0">
                <a:solidFill>
                  <a:schemeClr val="tx1"/>
                </a:solidFill>
              </a:rPr>
              <a:t>As dobradiças</a:t>
            </a:r>
            <a:endParaRPr lang="pt-BR" sz="2400" dirty="0">
              <a:solidFill>
                <a:schemeClr val="tx1"/>
              </a:solidFill>
            </a:endParaRPr>
          </a:p>
          <a:p>
            <a:r>
              <a:rPr lang="pt-BR" sz="2400" dirty="0" smtClean="0">
                <a:solidFill>
                  <a:schemeClr val="tx1"/>
                </a:solidFill>
              </a:rPr>
              <a:t>Recapitulação rápida</a:t>
            </a:r>
          </a:p>
          <a:p>
            <a:r>
              <a:rPr lang="pt-BR" sz="2400" dirty="0" smtClean="0">
                <a:solidFill>
                  <a:schemeClr val="tx1"/>
                </a:solidFill>
              </a:rPr>
              <a:t>2 eixos: disciplina-saber   –   disciplina-corpo</a:t>
            </a:r>
          </a:p>
          <a:p>
            <a:pPr>
              <a:lnSpc>
                <a:spcPts val="2000"/>
              </a:lnSpc>
              <a:spcBef>
                <a:spcPts val="600"/>
              </a:spcBef>
            </a:pPr>
            <a:r>
              <a:rPr lang="pt-BR" sz="2400" dirty="0" smtClean="0">
                <a:solidFill>
                  <a:schemeClr val="tx1"/>
                </a:solidFill>
              </a:rPr>
              <a:t>A conexão entre os 2 eixos se dá no </a:t>
            </a:r>
            <a:r>
              <a:rPr lang="pt-BR" sz="2400" i="1" dirty="0" smtClean="0">
                <a:solidFill>
                  <a:schemeClr val="tx1"/>
                </a:solidFill>
              </a:rPr>
              <a:t>ponto</a:t>
            </a:r>
            <a:r>
              <a:rPr lang="pt-BR" sz="2400" dirty="0" smtClean="0">
                <a:solidFill>
                  <a:schemeClr val="tx1"/>
                </a:solidFill>
              </a:rPr>
              <a:t> em que a disciplina-saber cria as condições de possibilidade para que um pensamento topologizado entenda como naturais os muros que lhe são impostos ao corpo ou aos quais esse corpo está submetido.</a:t>
            </a:r>
          </a:p>
          <a:p>
            <a:pPr algn="l"/>
            <a:r>
              <a:rPr lang="pt-BR" sz="2000" dirty="0" smtClean="0">
                <a:solidFill>
                  <a:schemeClr val="tx1"/>
                </a:solidFill>
              </a:rPr>
              <a:t>   				</a:t>
            </a:r>
            <a:r>
              <a:rPr lang="pt-BR" sz="2000" dirty="0" smtClean="0">
                <a:solidFill>
                  <a:srgbClr val="FFFF00"/>
                </a:solidFill>
              </a:rPr>
              <a:t>corpo</a:t>
            </a:r>
            <a:r>
              <a:rPr lang="pt-BR" sz="2000" dirty="0" smtClean="0">
                <a:solidFill>
                  <a:schemeClr val="tx1"/>
                </a:solidFill>
              </a:rPr>
              <a:t>	</a:t>
            </a:r>
          </a:p>
          <a:p>
            <a:endParaRPr lang="pt-BR" sz="2400" dirty="0">
              <a:solidFill>
                <a:schemeClr val="tx1"/>
              </a:solidFill>
            </a:endParaRPr>
          </a:p>
          <a:p>
            <a:pPr algn="l"/>
            <a:r>
              <a:rPr lang="pt-BR" sz="2400" dirty="0" smtClean="0">
                <a:solidFill>
                  <a:schemeClr val="tx1"/>
                </a:solidFill>
              </a:rPr>
              <a:t>					           </a:t>
            </a:r>
            <a:r>
              <a:rPr lang="pt-BR" sz="2000" dirty="0" smtClean="0">
                <a:solidFill>
                  <a:srgbClr val="FFFF00"/>
                </a:solidFill>
              </a:rPr>
              <a:t>saberes</a:t>
            </a:r>
          </a:p>
          <a:p>
            <a:endParaRPr lang="pt-BR" sz="2400" dirty="0" smtClean="0">
              <a:solidFill>
                <a:schemeClr val="tx1"/>
              </a:solidFill>
            </a:endParaRPr>
          </a:p>
          <a:p>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Seta para a esquerda e para a direita 5"/>
          <p:cNvSpPr/>
          <p:nvPr/>
        </p:nvSpPr>
        <p:spPr>
          <a:xfrm>
            <a:off x="3703859" y="5085184"/>
            <a:ext cx="1728809" cy="144016"/>
          </a:xfrm>
          <a:prstGeom prst="leftRightArrow">
            <a:avLst>
              <a:gd name="adj1" fmla="val 13229"/>
              <a:gd name="adj2" fmla="val 26495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esquerda e para a direita 7"/>
          <p:cNvSpPr/>
          <p:nvPr/>
        </p:nvSpPr>
        <p:spPr>
          <a:xfrm rot="5400000">
            <a:off x="3703859" y="5084875"/>
            <a:ext cx="1728809" cy="144016"/>
          </a:xfrm>
          <a:prstGeom prst="leftRightArrow">
            <a:avLst>
              <a:gd name="adj1" fmla="val 13229"/>
              <a:gd name="adj2" fmla="val 26495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Elipse 8"/>
          <p:cNvSpPr/>
          <p:nvPr/>
        </p:nvSpPr>
        <p:spPr>
          <a:xfrm>
            <a:off x="4499992" y="5085184"/>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aixaDeTexto 9"/>
          <p:cNvSpPr txBox="1"/>
          <p:nvPr/>
        </p:nvSpPr>
        <p:spPr>
          <a:xfrm>
            <a:off x="278772" y="5445224"/>
            <a:ext cx="3975897" cy="865365"/>
          </a:xfrm>
          <a:prstGeom prst="rect">
            <a:avLst/>
          </a:prstGeom>
          <a:noFill/>
        </p:spPr>
        <p:txBody>
          <a:bodyPr wrap="none" rtlCol="0">
            <a:spAutoFit/>
          </a:bodyPr>
          <a:lstStyle/>
          <a:p>
            <a:pPr>
              <a:lnSpc>
                <a:spcPts val="2000"/>
              </a:lnSpc>
            </a:pPr>
            <a:r>
              <a:rPr lang="pt-BR" sz="2000" dirty="0" smtClean="0"/>
              <a:t>Ao mesmo tempo, a disciplina corpo</a:t>
            </a:r>
          </a:p>
          <a:p>
            <a:pPr>
              <a:lnSpc>
                <a:spcPts val="2000"/>
              </a:lnSpc>
            </a:pPr>
            <a:r>
              <a:rPr lang="pt-BR" sz="2000" dirty="0"/>
              <a:t>c</a:t>
            </a:r>
            <a:r>
              <a:rPr lang="pt-BR" sz="2000" dirty="0" smtClean="0"/>
              <a:t>ria as condições de possibilidade</a:t>
            </a:r>
          </a:p>
          <a:p>
            <a:pPr>
              <a:lnSpc>
                <a:spcPts val="2000"/>
              </a:lnSpc>
            </a:pPr>
            <a:r>
              <a:rPr lang="pt-BR" sz="2000" dirty="0"/>
              <a:t>p</a:t>
            </a:r>
            <a:r>
              <a:rPr lang="pt-BR" sz="2000" dirty="0" smtClean="0"/>
              <a:t>ara a disciplina-saber...</a:t>
            </a:r>
            <a:endParaRPr lang="pt-BR" sz="2000" dirty="0"/>
          </a:p>
        </p:txBody>
      </p:sp>
    </p:spTree>
    <p:extLst>
      <p:ext uri="{BB962C8B-B14F-4D97-AF65-F5344CB8AC3E}">
        <p14:creationId xmlns:p14="http://schemas.microsoft.com/office/powerpoint/2010/main" val="42700506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35496" y="980728"/>
            <a:ext cx="9108504" cy="5472608"/>
          </a:xfrm>
        </p:spPr>
        <p:txBody>
          <a:bodyPr>
            <a:normAutofit/>
          </a:bodyPr>
          <a:lstStyle/>
          <a:p>
            <a:pPr>
              <a:lnSpc>
                <a:spcPts val="2000"/>
              </a:lnSpc>
              <a:spcBef>
                <a:spcPts val="600"/>
              </a:spcBef>
            </a:pPr>
            <a:r>
              <a:rPr lang="pt-BR" sz="2400" dirty="0" smtClean="0">
                <a:solidFill>
                  <a:schemeClr val="tx1"/>
                </a:solidFill>
              </a:rPr>
              <a:t>Já no fim da Idade Média estavam estabelecidos os 2 eixos disciplinares. De um lado, a disciplina-corpo que dava seus primeiros passos no sentido de fabricar um novo indivíduo: o sujeito burguês. De outro lado, a disciplina-saber que – tendo se libertado da rigidez </a:t>
            </a:r>
            <a:r>
              <a:rPr lang="pt-BR" sz="2400" dirty="0" err="1" smtClean="0">
                <a:solidFill>
                  <a:schemeClr val="tx1"/>
                </a:solidFill>
              </a:rPr>
              <a:t>taxonômoca</a:t>
            </a:r>
            <a:r>
              <a:rPr lang="pt-BR" sz="2400" dirty="0" smtClean="0">
                <a:solidFill>
                  <a:schemeClr val="tx1"/>
                </a:solidFill>
              </a:rPr>
              <a:t> medieval do </a:t>
            </a:r>
            <a:r>
              <a:rPr lang="pt-BR" sz="2400" dirty="0" err="1" smtClean="0">
                <a:solidFill>
                  <a:schemeClr val="tx1"/>
                </a:solidFill>
              </a:rPr>
              <a:t>trívio</a:t>
            </a:r>
            <a:r>
              <a:rPr lang="pt-BR" sz="2400" dirty="0" smtClean="0">
                <a:solidFill>
                  <a:schemeClr val="tx1"/>
                </a:solidFill>
              </a:rPr>
              <a:t> e do </a:t>
            </a:r>
            <a:r>
              <a:rPr lang="pt-BR" sz="2400" dirty="0" err="1" smtClean="0">
                <a:solidFill>
                  <a:schemeClr val="tx1"/>
                </a:solidFill>
              </a:rPr>
              <a:t>quadrívio</a:t>
            </a:r>
            <a:r>
              <a:rPr lang="pt-BR" sz="2400" dirty="0" smtClean="0">
                <a:solidFill>
                  <a:schemeClr val="tx1"/>
                </a:solidFill>
              </a:rPr>
              <a:t> e tendo assumido novas configurações e novo caráter – se colocava à disposição da Nova Ciência.</a:t>
            </a:r>
          </a:p>
          <a:p>
            <a:pPr>
              <a:lnSpc>
                <a:spcPts val="2000"/>
              </a:lnSpc>
              <a:spcBef>
                <a:spcPts val="0"/>
              </a:spcBef>
            </a:pPr>
            <a:endParaRPr lang="pt-BR" sz="900" dirty="0">
              <a:solidFill>
                <a:schemeClr val="tx1"/>
              </a:solidFill>
            </a:endParaRPr>
          </a:p>
          <a:p>
            <a:pPr>
              <a:lnSpc>
                <a:spcPts val="2000"/>
              </a:lnSpc>
              <a:spcBef>
                <a:spcPts val="600"/>
              </a:spcBef>
            </a:pPr>
            <a:r>
              <a:rPr lang="pt-BR" sz="2400" dirty="0" smtClean="0">
                <a:solidFill>
                  <a:schemeClr val="tx1"/>
                </a:solidFill>
              </a:rPr>
              <a:t>Examinar as conexões entre a </a:t>
            </a:r>
            <a:r>
              <a:rPr lang="pt-BR" sz="2400" i="1" dirty="0" smtClean="0">
                <a:solidFill>
                  <a:schemeClr val="tx1"/>
                </a:solidFill>
              </a:rPr>
              <a:t>invenção da infância </a:t>
            </a:r>
            <a:r>
              <a:rPr lang="pt-BR" sz="2400" dirty="0" smtClean="0">
                <a:solidFill>
                  <a:schemeClr val="tx1"/>
                </a:solidFill>
              </a:rPr>
              <a:t>– como uma nova representação sobre a criança –, a </a:t>
            </a:r>
            <a:r>
              <a:rPr lang="pt-BR" sz="2400" i="1" dirty="0" smtClean="0">
                <a:solidFill>
                  <a:schemeClr val="tx1"/>
                </a:solidFill>
              </a:rPr>
              <a:t>escolarização</a:t>
            </a:r>
            <a:r>
              <a:rPr lang="pt-BR" sz="2400" dirty="0" smtClean="0">
                <a:solidFill>
                  <a:schemeClr val="tx1"/>
                </a:solidFill>
              </a:rPr>
              <a:t>, </a:t>
            </a:r>
            <a:r>
              <a:rPr lang="pt-BR" sz="2400" dirty="0">
                <a:solidFill>
                  <a:schemeClr val="tx1"/>
                </a:solidFill>
              </a:rPr>
              <a:t>a</a:t>
            </a:r>
            <a:r>
              <a:rPr lang="pt-BR" sz="2400" dirty="0" smtClean="0">
                <a:solidFill>
                  <a:schemeClr val="tx1"/>
                </a:solidFill>
              </a:rPr>
              <a:t> </a:t>
            </a:r>
            <a:r>
              <a:rPr lang="pt-BR" sz="2400" i="1" dirty="0" smtClean="0">
                <a:solidFill>
                  <a:schemeClr val="tx1"/>
                </a:solidFill>
              </a:rPr>
              <a:t>alfabetização</a:t>
            </a:r>
            <a:r>
              <a:rPr lang="pt-BR" sz="2400" dirty="0" smtClean="0">
                <a:solidFill>
                  <a:schemeClr val="tx1"/>
                </a:solidFill>
              </a:rPr>
              <a:t>, a </a:t>
            </a:r>
            <a:r>
              <a:rPr lang="pt-BR" sz="2400" i="1" dirty="0" err="1" smtClean="0">
                <a:solidFill>
                  <a:schemeClr val="tx1"/>
                </a:solidFill>
              </a:rPr>
              <a:t>indi-vidualização</a:t>
            </a:r>
            <a:r>
              <a:rPr lang="pt-BR" sz="2400" dirty="0" smtClean="0">
                <a:solidFill>
                  <a:schemeClr val="tx1"/>
                </a:solidFill>
              </a:rPr>
              <a:t>, a </a:t>
            </a:r>
            <a:r>
              <a:rPr lang="pt-BR" sz="2400" i="1" dirty="0" smtClean="0">
                <a:solidFill>
                  <a:schemeClr val="tx1"/>
                </a:solidFill>
              </a:rPr>
              <a:t>expansão geográfica</a:t>
            </a:r>
            <a:r>
              <a:rPr lang="pt-BR" sz="2400" dirty="0" smtClean="0">
                <a:solidFill>
                  <a:schemeClr val="tx1"/>
                </a:solidFill>
              </a:rPr>
              <a:t> etc., na Europa, significa examinar as relações entre as forças que se colocam em jogo no estabelecimento de uma “revolução copernicana” na </a:t>
            </a:r>
            <a:r>
              <a:rPr lang="pt-BR" sz="2400" i="1" dirty="0" err="1" smtClean="0">
                <a:solidFill>
                  <a:schemeClr val="tx1"/>
                </a:solidFill>
              </a:rPr>
              <a:t>Weltanschauung</a:t>
            </a:r>
            <a:r>
              <a:rPr lang="pt-BR" sz="2400" dirty="0" smtClean="0">
                <a:solidFill>
                  <a:schemeClr val="tx1"/>
                </a:solidFill>
              </a:rPr>
              <a:t> de uma época.</a:t>
            </a:r>
          </a:p>
          <a:p>
            <a:pPr>
              <a:lnSpc>
                <a:spcPts val="2000"/>
              </a:lnSpc>
              <a:spcBef>
                <a:spcPts val="0"/>
              </a:spcBef>
            </a:pPr>
            <a:endParaRPr lang="pt-BR" sz="900" dirty="0">
              <a:solidFill>
                <a:schemeClr val="tx1"/>
              </a:solidFill>
            </a:endParaRPr>
          </a:p>
          <a:p>
            <a:pPr>
              <a:lnSpc>
                <a:spcPts val="2000"/>
              </a:lnSpc>
              <a:spcBef>
                <a:spcPts val="600"/>
              </a:spcBef>
            </a:pPr>
            <a:r>
              <a:rPr lang="pt-BR" sz="2400" dirty="0" smtClean="0">
                <a:solidFill>
                  <a:schemeClr val="tx1"/>
                </a:solidFill>
              </a:rPr>
              <a:t>A </a:t>
            </a:r>
            <a:r>
              <a:rPr lang="pt-BR" sz="2400" b="1" dirty="0" smtClean="0">
                <a:solidFill>
                  <a:schemeClr val="tx1"/>
                </a:solidFill>
              </a:rPr>
              <a:t>totalidade</a:t>
            </a:r>
            <a:r>
              <a:rPr lang="pt-BR" sz="2400" dirty="0" smtClean="0">
                <a:solidFill>
                  <a:schemeClr val="tx1"/>
                </a:solidFill>
              </a:rPr>
              <a:t> constituiu-se, talvez, como o principal </a:t>
            </a:r>
            <a:r>
              <a:rPr lang="pt-BR" sz="2400" i="1" dirty="0" smtClean="0">
                <a:solidFill>
                  <a:schemeClr val="tx1"/>
                </a:solidFill>
              </a:rPr>
              <a:t>topos</a:t>
            </a:r>
            <a:r>
              <a:rPr lang="pt-BR" sz="2400" dirty="0" smtClean="0">
                <a:solidFill>
                  <a:schemeClr val="tx1"/>
                </a:solidFill>
              </a:rPr>
              <a:t> dessa </a:t>
            </a:r>
            <a:r>
              <a:rPr lang="pt-BR" sz="2400" i="1" dirty="0" err="1" smtClean="0">
                <a:solidFill>
                  <a:schemeClr val="tx1"/>
                </a:solidFill>
              </a:rPr>
              <a:t>Weltanschauung</a:t>
            </a:r>
            <a:r>
              <a:rPr lang="pt-BR" sz="2400" dirty="0" smtClean="0">
                <a:solidFill>
                  <a:schemeClr val="tx1"/>
                </a:solidFill>
              </a:rPr>
              <a:t>. É esse </a:t>
            </a:r>
            <a:r>
              <a:rPr lang="pt-BR" sz="2400" i="1" dirty="0" smtClean="0">
                <a:solidFill>
                  <a:schemeClr val="tx1"/>
                </a:solidFill>
              </a:rPr>
              <a:t>topos</a:t>
            </a:r>
            <a:r>
              <a:rPr lang="pt-BR" sz="2400" dirty="0" smtClean="0">
                <a:solidFill>
                  <a:schemeClr val="tx1"/>
                </a:solidFill>
              </a:rPr>
              <a:t> que dará, ao longo da Modernidade, uma forte sustentação racional para um imenso conjunto de práticas políticas, econômicas, culturais</a:t>
            </a:r>
            <a:r>
              <a:rPr lang="pt-BR" sz="2400" dirty="0">
                <a:solidFill>
                  <a:schemeClr val="tx1"/>
                </a:solidFill>
              </a:rPr>
              <a:t> </a:t>
            </a:r>
            <a:r>
              <a:rPr lang="pt-BR" sz="2400" dirty="0" smtClean="0">
                <a:solidFill>
                  <a:schemeClr val="tx1"/>
                </a:solidFill>
              </a:rPr>
              <a:t>e religiosas: colonização, escravidão, elitização burguesa, regicídio, democratização, </a:t>
            </a:r>
            <a:r>
              <a:rPr lang="pt-BR" sz="2400" dirty="0" err="1" smtClean="0">
                <a:solidFill>
                  <a:schemeClr val="tx1"/>
                </a:solidFill>
              </a:rPr>
              <a:t>falocentrismo</a:t>
            </a:r>
            <a:r>
              <a:rPr lang="pt-BR" sz="2400" dirty="0" smtClean="0">
                <a:solidFill>
                  <a:schemeClr val="tx1"/>
                </a:solidFill>
              </a:rPr>
              <a:t>, racismos de Estado, evangelização forçada, liberalismo, capitalismo, governamentalização.</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005063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544616"/>
          </a:xfrm>
        </p:spPr>
        <p:txBody>
          <a:bodyPr>
            <a:normAutofit/>
          </a:bodyPr>
          <a:lstStyle/>
          <a:p>
            <a:pPr marL="342900" indent="-342900">
              <a:buClr>
                <a:srgbClr val="FFFF00"/>
              </a:buClr>
              <a:buFont typeface="Arial" panose="020B0604020202020204" pitchFamily="34" charset="0"/>
              <a:buChar char="•"/>
            </a:pPr>
            <a:r>
              <a:rPr lang="pt-BR" sz="2400" dirty="0" smtClean="0">
                <a:solidFill>
                  <a:schemeClr val="tx1"/>
                </a:solidFill>
              </a:rPr>
              <a:t>A maquinaria</a:t>
            </a:r>
          </a:p>
          <a:p>
            <a:endParaRPr lang="pt-BR" sz="800" dirty="0" smtClean="0">
              <a:solidFill>
                <a:schemeClr val="tx1"/>
              </a:solidFill>
            </a:endParaRPr>
          </a:p>
          <a:p>
            <a:pPr>
              <a:lnSpc>
                <a:spcPts val="2000"/>
              </a:lnSpc>
              <a:spcBef>
                <a:spcPts val="600"/>
              </a:spcBef>
            </a:pPr>
            <a:r>
              <a:rPr lang="pt-BR" sz="2400" dirty="0" smtClean="0">
                <a:solidFill>
                  <a:schemeClr val="tx1"/>
                </a:solidFill>
              </a:rPr>
              <a:t>Não pensar as disciplinas num registro apenas natural, epistemológico ou psicológico, mas sim histórico (genealógico). A visão disciplinar é </a:t>
            </a:r>
            <a:r>
              <a:rPr lang="pt-BR" sz="2400" b="1" dirty="0" smtClean="0">
                <a:solidFill>
                  <a:schemeClr val="tx1"/>
                </a:solidFill>
              </a:rPr>
              <a:t>a</a:t>
            </a:r>
            <a:r>
              <a:rPr lang="pt-BR" sz="2400" dirty="0" smtClean="0">
                <a:solidFill>
                  <a:schemeClr val="tx1"/>
                </a:solidFill>
              </a:rPr>
              <a:t> visão (</a:t>
            </a:r>
            <a:r>
              <a:rPr lang="pt-BR" sz="2400" i="1" dirty="0" err="1" smtClean="0">
                <a:solidFill>
                  <a:schemeClr val="tx1">
                    <a:lumMod val="75000"/>
                  </a:schemeClr>
                </a:solidFill>
              </a:rPr>
              <a:t>Weltanschauung</a:t>
            </a:r>
            <a:r>
              <a:rPr lang="pt-BR" sz="2400" dirty="0" smtClean="0">
                <a:solidFill>
                  <a:schemeClr val="tx1"/>
                </a:solidFill>
              </a:rPr>
              <a:t>) que na Modernidade se tem </a:t>
            </a:r>
            <a:r>
              <a:rPr lang="pt-BR" sz="2400" b="1" dirty="0" smtClean="0">
                <a:solidFill>
                  <a:schemeClr val="tx1"/>
                </a:solidFill>
              </a:rPr>
              <a:t>no</a:t>
            </a:r>
            <a:r>
              <a:rPr lang="pt-BR" sz="2400" dirty="0" smtClean="0">
                <a:solidFill>
                  <a:schemeClr val="tx1"/>
                </a:solidFill>
              </a:rPr>
              <a:t> e </a:t>
            </a:r>
            <a:r>
              <a:rPr lang="pt-BR" sz="2400" b="1" dirty="0" smtClean="0">
                <a:solidFill>
                  <a:schemeClr val="tx1"/>
                </a:solidFill>
              </a:rPr>
              <a:t>sobre o</a:t>
            </a:r>
            <a:r>
              <a:rPr lang="pt-BR" sz="2400" dirty="0" smtClean="0">
                <a:solidFill>
                  <a:schemeClr val="tx1"/>
                </a:solidFill>
              </a:rPr>
              <a:t> mundo </a:t>
            </a:r>
            <a:r>
              <a:rPr lang="pt-BR" sz="2000" dirty="0">
                <a:solidFill>
                  <a:schemeClr val="tx1">
                    <a:lumMod val="75000"/>
                  </a:schemeClr>
                </a:solidFill>
              </a:rPr>
              <a:t>(</a:t>
            </a:r>
            <a:r>
              <a:rPr lang="pt-BR" sz="2000" dirty="0" err="1" smtClean="0">
                <a:solidFill>
                  <a:schemeClr val="tx1">
                    <a:lumMod val="75000"/>
                  </a:schemeClr>
                </a:solidFill>
              </a:rPr>
              <a:t>Lenoir</a:t>
            </a:r>
            <a:r>
              <a:rPr lang="pt-BR" sz="2000" dirty="0" smtClean="0">
                <a:solidFill>
                  <a:schemeClr val="tx1">
                    <a:lumMod val="75000"/>
                  </a:schemeClr>
                </a:solidFill>
              </a:rPr>
              <a:t>)</a:t>
            </a:r>
            <a:r>
              <a:rPr lang="pt-BR" sz="2400" dirty="0" smtClean="0">
                <a:solidFill>
                  <a:schemeClr val="tx1">
                    <a:lumMod val="75000"/>
                  </a:schemeClr>
                </a:solidFill>
              </a:rPr>
              <a:t> </a:t>
            </a:r>
            <a:r>
              <a:rPr lang="pt-BR" sz="2400" dirty="0" smtClean="0">
                <a:solidFill>
                  <a:schemeClr val="tx1"/>
                </a:solidFill>
              </a:rPr>
              <a:t>e que, ao mesmo tempo, institui o “estar no mundo” segundo uma determinada “forma de vida” (</a:t>
            </a:r>
            <a:r>
              <a:rPr lang="pt-BR" sz="2400" i="1" dirty="0" err="1">
                <a:solidFill>
                  <a:schemeClr val="tx1"/>
                </a:solidFill>
              </a:rPr>
              <a:t>L</a:t>
            </a:r>
            <a:r>
              <a:rPr lang="pt-BR" sz="2400" i="1" dirty="0" err="1" smtClean="0">
                <a:solidFill>
                  <a:schemeClr val="tx1"/>
                </a:solidFill>
              </a:rPr>
              <a:t>ebensform</a:t>
            </a:r>
            <a:r>
              <a:rPr lang="pt-BR" sz="2400" dirty="0">
                <a:solidFill>
                  <a:schemeClr val="tx1"/>
                </a:solidFill>
              </a:rPr>
              <a:t>)</a:t>
            </a:r>
            <a:r>
              <a:rPr lang="pt-BR" sz="2400" dirty="0" smtClean="0">
                <a:solidFill>
                  <a:schemeClr val="tx1"/>
                </a:solidFill>
              </a:rPr>
              <a:t> </a:t>
            </a:r>
            <a:r>
              <a:rPr lang="pt-BR" sz="2000" dirty="0" smtClean="0">
                <a:solidFill>
                  <a:schemeClr val="tx1">
                    <a:lumMod val="75000"/>
                  </a:schemeClr>
                </a:solidFill>
              </a:rPr>
              <a:t>(Wittgenstein)</a:t>
            </a:r>
            <a:r>
              <a:rPr lang="pt-BR" sz="2400" dirty="0" smtClean="0">
                <a:solidFill>
                  <a:schemeClr val="tx1"/>
                </a:solidFill>
              </a:rPr>
              <a:t>.</a:t>
            </a:r>
          </a:p>
          <a:p>
            <a:pPr>
              <a:lnSpc>
                <a:spcPts val="2000"/>
              </a:lnSpc>
              <a:spcBef>
                <a:spcPts val="0"/>
              </a:spcBef>
            </a:pPr>
            <a:endParaRPr lang="pt-BR" sz="800" dirty="0">
              <a:solidFill>
                <a:schemeClr val="tx1"/>
              </a:solidFill>
            </a:endParaRPr>
          </a:p>
          <a:p>
            <a:pPr>
              <a:lnSpc>
                <a:spcPts val="2000"/>
              </a:lnSpc>
              <a:spcBef>
                <a:spcPts val="600"/>
              </a:spcBef>
            </a:pPr>
            <a:r>
              <a:rPr lang="pt-BR" sz="2400" dirty="0" smtClean="0">
                <a:solidFill>
                  <a:schemeClr val="tx1"/>
                </a:solidFill>
              </a:rPr>
              <a:t>A escola constituiu-se na principal maquinaria (conjunto de máquinas) a construir tais </a:t>
            </a:r>
            <a:r>
              <a:rPr lang="pt-BR" sz="2400" i="1" dirty="0" err="1" smtClean="0">
                <a:solidFill>
                  <a:schemeClr val="tx1"/>
                </a:solidFill>
              </a:rPr>
              <a:t>Weltanschauung</a:t>
            </a:r>
            <a:r>
              <a:rPr lang="pt-BR" sz="2400" dirty="0" smtClean="0">
                <a:solidFill>
                  <a:schemeClr val="tx1"/>
                </a:solidFill>
              </a:rPr>
              <a:t> e </a:t>
            </a:r>
            <a:r>
              <a:rPr lang="pt-BR" sz="2400" i="1" dirty="0" err="1" smtClean="0">
                <a:solidFill>
                  <a:schemeClr val="tx1"/>
                </a:solidFill>
              </a:rPr>
              <a:t>Lebensform</a:t>
            </a:r>
            <a:r>
              <a:rPr lang="pt-BR" sz="2400" dirty="0" smtClean="0">
                <a:solidFill>
                  <a:schemeClr val="tx1"/>
                </a:solidFill>
              </a:rPr>
              <a:t>.</a:t>
            </a:r>
          </a:p>
          <a:p>
            <a:pPr>
              <a:lnSpc>
                <a:spcPts val="2000"/>
              </a:lnSpc>
              <a:spcBef>
                <a:spcPts val="600"/>
              </a:spcBef>
            </a:pPr>
            <a:r>
              <a:rPr lang="pt-BR" sz="2400" dirty="0" smtClean="0">
                <a:solidFill>
                  <a:schemeClr val="tx1"/>
                </a:solidFill>
              </a:rPr>
              <a:t>Duas questões cruciais:      </a:t>
            </a:r>
            <a:r>
              <a:rPr lang="pt-BR" sz="2400" dirty="0" smtClean="0">
                <a:solidFill>
                  <a:srgbClr val="FFFF00"/>
                </a:solidFill>
              </a:rPr>
              <a:t>-</a:t>
            </a:r>
            <a:r>
              <a:rPr lang="pt-BR" sz="2400" dirty="0" smtClean="0">
                <a:solidFill>
                  <a:schemeClr val="tx1"/>
                </a:solidFill>
              </a:rPr>
              <a:t> </a:t>
            </a:r>
            <a:r>
              <a:rPr lang="pt-BR" sz="2400" i="1" dirty="0" smtClean="0">
                <a:solidFill>
                  <a:schemeClr val="tx1"/>
                </a:solidFill>
              </a:rPr>
              <a:t>o que</a:t>
            </a:r>
            <a:r>
              <a:rPr lang="pt-BR" sz="2400" dirty="0" smtClean="0">
                <a:solidFill>
                  <a:schemeClr val="tx1"/>
                </a:solidFill>
              </a:rPr>
              <a:t> a máquina produz?</a:t>
            </a:r>
          </a:p>
          <a:p>
            <a:pPr>
              <a:lnSpc>
                <a:spcPts val="2000"/>
              </a:lnSpc>
              <a:spcBef>
                <a:spcPts val="600"/>
              </a:spcBef>
            </a:pPr>
            <a:r>
              <a:rPr lang="pt-BR" sz="2400" dirty="0" smtClean="0">
                <a:solidFill>
                  <a:schemeClr val="tx1"/>
                </a:solidFill>
              </a:rPr>
              <a:t>                                                </a:t>
            </a:r>
            <a:r>
              <a:rPr lang="pt-BR" sz="2400" dirty="0" smtClean="0">
                <a:solidFill>
                  <a:srgbClr val="FFFF00"/>
                </a:solidFill>
              </a:rPr>
              <a:t>-</a:t>
            </a:r>
            <a:r>
              <a:rPr lang="pt-BR" sz="2400" dirty="0" smtClean="0">
                <a:solidFill>
                  <a:schemeClr val="tx1"/>
                </a:solidFill>
              </a:rPr>
              <a:t> </a:t>
            </a:r>
            <a:r>
              <a:rPr lang="pt-BR" sz="2400" i="1" dirty="0" smtClean="0">
                <a:solidFill>
                  <a:schemeClr val="tx1"/>
                </a:solidFill>
              </a:rPr>
              <a:t>como</a:t>
            </a:r>
            <a:r>
              <a:rPr lang="pt-BR" sz="2400" dirty="0" smtClean="0">
                <a:solidFill>
                  <a:schemeClr val="tx1"/>
                </a:solidFill>
              </a:rPr>
              <a:t> a máquina produz?</a:t>
            </a:r>
          </a:p>
          <a:p>
            <a:pPr>
              <a:lnSpc>
                <a:spcPts val="2000"/>
              </a:lnSpc>
              <a:spcBef>
                <a:spcPts val="600"/>
              </a:spcBef>
            </a:pPr>
            <a:endParaRPr lang="pt-BR" sz="2400" dirty="0" smtClean="0">
              <a:solidFill>
                <a:schemeClr val="tx1"/>
              </a:solidFill>
            </a:endParaRPr>
          </a:p>
          <a:p>
            <a:pPr>
              <a:lnSpc>
                <a:spcPts val="2000"/>
              </a:lnSpc>
              <a:spcBef>
                <a:spcPts val="600"/>
              </a:spcBef>
            </a:pPr>
            <a:r>
              <a:rPr lang="pt-BR" sz="2400" i="1" dirty="0" smtClean="0">
                <a:solidFill>
                  <a:srgbClr val="FFFF00"/>
                </a:solidFill>
              </a:rPr>
              <a:t>–</a:t>
            </a:r>
            <a:r>
              <a:rPr lang="pt-BR" sz="2400" i="1" dirty="0" smtClean="0">
                <a:solidFill>
                  <a:schemeClr val="tx1"/>
                </a:solidFill>
              </a:rPr>
              <a:t> O que </a:t>
            </a:r>
            <a:r>
              <a:rPr lang="pt-BR" sz="2400" dirty="0" smtClean="0">
                <a:solidFill>
                  <a:schemeClr val="tx1"/>
                </a:solidFill>
              </a:rPr>
              <a:t>ela produz depende de: a serviço </a:t>
            </a:r>
            <a:r>
              <a:rPr lang="pt-BR" sz="2400" i="1" dirty="0" smtClean="0">
                <a:solidFill>
                  <a:schemeClr val="tx1"/>
                </a:solidFill>
              </a:rPr>
              <a:t>de que</a:t>
            </a:r>
            <a:r>
              <a:rPr lang="pt-BR" sz="2400" dirty="0" smtClean="0">
                <a:solidFill>
                  <a:schemeClr val="tx1"/>
                </a:solidFill>
              </a:rPr>
              <a:t> e </a:t>
            </a:r>
            <a:r>
              <a:rPr lang="pt-BR" sz="2400" i="1" dirty="0" smtClean="0">
                <a:solidFill>
                  <a:schemeClr val="tx1"/>
                </a:solidFill>
              </a:rPr>
              <a:t>de quem</a:t>
            </a:r>
            <a:r>
              <a:rPr lang="pt-BR" sz="2400" dirty="0" smtClean="0">
                <a:solidFill>
                  <a:schemeClr val="tx1"/>
                </a:solidFill>
              </a:rPr>
              <a:t> ela </a:t>
            </a:r>
            <a:r>
              <a:rPr lang="pt-BR" sz="2400" dirty="0" err="1" smtClean="0">
                <a:solidFill>
                  <a:schemeClr val="tx1"/>
                </a:solidFill>
              </a:rPr>
              <a:t>fun-ciona</a:t>
            </a:r>
            <a:r>
              <a:rPr lang="pt-BR" sz="2400" dirty="0" smtClean="0">
                <a:solidFill>
                  <a:schemeClr val="tx1"/>
                </a:solidFill>
              </a:rPr>
              <a:t>? Para compreender melhor, é preciso abandonar a </a:t>
            </a:r>
            <a:r>
              <a:rPr lang="pt-BR" sz="2400" i="1" dirty="0" smtClean="0">
                <a:solidFill>
                  <a:schemeClr val="tx1"/>
                </a:solidFill>
              </a:rPr>
              <a:t>causalidade eficiente </a:t>
            </a:r>
            <a:r>
              <a:rPr lang="pt-BR" sz="2400" dirty="0" smtClean="0">
                <a:solidFill>
                  <a:schemeClr val="tx1"/>
                </a:solidFill>
              </a:rPr>
              <a:t>e pensar em termos da </a:t>
            </a:r>
            <a:r>
              <a:rPr lang="pt-BR" sz="2400" i="1" dirty="0" smtClean="0">
                <a:solidFill>
                  <a:schemeClr val="tx1"/>
                </a:solidFill>
              </a:rPr>
              <a:t>causalidade imanente</a:t>
            </a:r>
            <a:r>
              <a:rPr lang="pt-BR" sz="2400" dirty="0" smtClean="0">
                <a:solidFill>
                  <a:schemeClr val="tx1"/>
                </a:solidFill>
              </a:rPr>
              <a:t> </a:t>
            </a:r>
            <a:r>
              <a:rPr lang="pt-BR" sz="2000" dirty="0" smtClean="0">
                <a:solidFill>
                  <a:schemeClr val="tx1">
                    <a:lumMod val="75000"/>
                  </a:schemeClr>
                </a:solidFill>
              </a:rPr>
              <a:t>(Deleuze)</a:t>
            </a:r>
            <a:r>
              <a:rPr lang="pt-BR" sz="2400" dirty="0" smtClean="0">
                <a:solidFill>
                  <a:schemeClr val="tx1"/>
                </a:solidFill>
              </a:rPr>
              <a:t>.</a:t>
            </a:r>
          </a:p>
          <a:p>
            <a:pPr>
              <a:lnSpc>
                <a:spcPts val="2000"/>
              </a:lnSpc>
              <a:spcBef>
                <a:spcPts val="0"/>
              </a:spcBef>
            </a:pPr>
            <a:endParaRPr lang="pt-BR" sz="800" dirty="0" smtClean="0">
              <a:solidFill>
                <a:schemeClr val="tx1"/>
              </a:solidFill>
            </a:endParaRPr>
          </a:p>
          <a:p>
            <a:pPr>
              <a:lnSpc>
                <a:spcPts val="2000"/>
              </a:lnSpc>
              <a:spcBef>
                <a:spcPts val="600"/>
              </a:spcBef>
            </a:pPr>
            <a:r>
              <a:rPr lang="pt-BR" sz="2400" i="1" dirty="0" smtClean="0">
                <a:solidFill>
                  <a:srgbClr val="FFFF00"/>
                </a:solidFill>
              </a:rPr>
              <a:t>– </a:t>
            </a:r>
            <a:r>
              <a:rPr lang="pt-BR" sz="2400" dirty="0" smtClean="0">
                <a:solidFill>
                  <a:schemeClr val="tx1"/>
                </a:solidFill>
              </a:rPr>
              <a:t>Como ela produz? Fazendo da disciplinaridade “o ponto central da estruturação da moderna pedagogia”. </a:t>
            </a:r>
            <a:r>
              <a:rPr lang="pt-BR" sz="2000" dirty="0" smtClean="0">
                <a:solidFill>
                  <a:schemeClr val="tx1">
                    <a:lumMod val="75000"/>
                  </a:schemeClr>
                </a:solidFill>
              </a:rPr>
              <a:t>(</a:t>
            </a:r>
            <a:r>
              <a:rPr lang="pt-BR" sz="2000" dirty="0" err="1" smtClean="0">
                <a:solidFill>
                  <a:schemeClr val="tx1">
                    <a:lumMod val="75000"/>
                  </a:schemeClr>
                </a:solidFill>
              </a:rPr>
              <a:t>Narodowski</a:t>
            </a:r>
            <a:r>
              <a:rPr lang="pt-BR" sz="2000" dirty="0" smtClean="0">
                <a:solidFill>
                  <a:schemeClr val="tx1">
                    <a:lumMod val="75000"/>
                  </a:schemeClr>
                </a:solidFill>
              </a:rPr>
              <a:t>)</a:t>
            </a:r>
            <a:endParaRPr lang="pt-BR" sz="2000" dirty="0">
              <a:solidFill>
                <a:schemeClr val="tx1">
                  <a:lumMod val="75000"/>
                </a:schemeClr>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Chave esquerda 5"/>
          <p:cNvSpPr/>
          <p:nvPr/>
        </p:nvSpPr>
        <p:spPr>
          <a:xfrm>
            <a:off x="4305362" y="3789041"/>
            <a:ext cx="216024" cy="648071"/>
          </a:xfrm>
          <a:prstGeom prst="leftBrace">
            <a:avLst>
              <a:gd name="adj1" fmla="val 25970"/>
              <a:gd name="adj2" fmla="val 49831"/>
            </a:avLst>
          </a:prstGeom>
          <a:noFill/>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5899336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r>
              <a:rPr lang="pt-BR" dirty="0" smtClean="0">
                <a:solidFill>
                  <a:schemeClr val="tx1"/>
                </a:solidFill>
              </a:rPr>
              <a:t>A disciplinaridade se alimenta e se reforça . . .</a:t>
            </a:r>
          </a:p>
          <a:p>
            <a:endParaRPr lang="pt-BR" sz="800" dirty="0">
              <a:solidFill>
                <a:schemeClr val="tx1"/>
              </a:solidFill>
            </a:endParaRPr>
          </a:p>
          <a:p>
            <a:pPr>
              <a:buClr>
                <a:srgbClr val="FFFF00"/>
              </a:buClr>
            </a:pPr>
            <a:r>
              <a:rPr lang="pt-BR" sz="2400" b="1" dirty="0" smtClean="0">
                <a:solidFill>
                  <a:srgbClr val="FFFF00"/>
                </a:solidFill>
              </a:rPr>
              <a:t>-</a:t>
            </a:r>
            <a:r>
              <a:rPr lang="pt-BR" sz="2400" dirty="0" smtClean="0">
                <a:solidFill>
                  <a:schemeClr val="tx1"/>
                </a:solidFill>
              </a:rPr>
              <a:t> rigor dos Reformadores (Lutero, Calvino, </a:t>
            </a:r>
            <a:r>
              <a:rPr lang="pt-BR" sz="2400" dirty="0" err="1" smtClean="0">
                <a:solidFill>
                  <a:schemeClr val="tx1"/>
                </a:solidFill>
              </a:rPr>
              <a:t>Zuinglio</a:t>
            </a:r>
            <a:r>
              <a:rPr lang="pt-BR" sz="2400" dirty="0" smtClean="0">
                <a:solidFill>
                  <a:schemeClr val="tx1"/>
                </a:solidFill>
              </a:rPr>
              <a:t>, </a:t>
            </a:r>
            <a:r>
              <a:rPr lang="pt-BR" sz="2400" dirty="0" err="1" smtClean="0">
                <a:solidFill>
                  <a:schemeClr val="tx1"/>
                </a:solidFill>
              </a:rPr>
              <a:t>Hus</a:t>
            </a:r>
            <a:r>
              <a:rPr lang="pt-BR" sz="2400" dirty="0" smtClean="0">
                <a:solidFill>
                  <a:schemeClr val="tx1"/>
                </a:solidFill>
              </a:rPr>
              <a:t>, </a:t>
            </a:r>
            <a:r>
              <a:rPr lang="pt-BR" sz="2400" dirty="0" err="1" smtClean="0">
                <a:solidFill>
                  <a:schemeClr val="tx1"/>
                </a:solidFill>
              </a:rPr>
              <a:t>Ramus</a:t>
            </a:r>
            <a:r>
              <a:rPr lang="pt-BR" sz="2400" dirty="0" smtClean="0">
                <a:solidFill>
                  <a:schemeClr val="tx1"/>
                </a:solidFill>
              </a:rPr>
              <a:t>...)</a:t>
            </a:r>
          </a:p>
          <a:p>
            <a:pPr>
              <a:buClr>
                <a:srgbClr val="FFFF00"/>
              </a:buClr>
            </a:pPr>
            <a:r>
              <a:rPr lang="pt-BR" sz="2400" b="1" dirty="0" smtClean="0">
                <a:solidFill>
                  <a:srgbClr val="FFFF00"/>
                </a:solidFill>
              </a:rPr>
              <a:t>-</a:t>
            </a:r>
            <a:r>
              <a:rPr lang="pt-BR" sz="2400" dirty="0" smtClean="0">
                <a:solidFill>
                  <a:schemeClr val="tx1"/>
                </a:solidFill>
              </a:rPr>
              <a:t> livre arbítrio                                      alfabetismo</a:t>
            </a:r>
          </a:p>
          <a:p>
            <a:pPr>
              <a:buClr>
                <a:srgbClr val="FFFF00"/>
              </a:buClr>
            </a:pPr>
            <a:r>
              <a:rPr lang="pt-BR" sz="2400" b="1" dirty="0" smtClean="0">
                <a:solidFill>
                  <a:srgbClr val="FFFF00"/>
                </a:solidFill>
              </a:rPr>
              <a:t>-</a:t>
            </a:r>
            <a:r>
              <a:rPr lang="pt-BR" sz="2400" dirty="0" smtClean="0">
                <a:solidFill>
                  <a:schemeClr val="tx1"/>
                </a:solidFill>
              </a:rPr>
              <a:t> escrita alfabética </a:t>
            </a:r>
            <a:r>
              <a:rPr lang="pt-BR" sz="2000" dirty="0" smtClean="0">
                <a:solidFill>
                  <a:schemeClr val="tx1">
                    <a:lumMod val="75000"/>
                  </a:schemeClr>
                </a:solidFill>
              </a:rPr>
              <a:t>(atomizada, analítica, </a:t>
            </a:r>
            <a:r>
              <a:rPr lang="pt-BR" sz="2000" dirty="0" err="1" smtClean="0">
                <a:solidFill>
                  <a:schemeClr val="tx1">
                    <a:lumMod val="75000"/>
                  </a:schemeClr>
                </a:solidFill>
              </a:rPr>
              <a:t>topologizante</a:t>
            </a:r>
            <a:r>
              <a:rPr lang="pt-BR" sz="2000" dirty="0" smtClean="0">
                <a:solidFill>
                  <a:schemeClr val="tx1">
                    <a:lumMod val="75000"/>
                  </a:schemeClr>
                </a:solidFill>
              </a:rPr>
              <a:t>)</a:t>
            </a:r>
          </a:p>
          <a:p>
            <a:pPr algn="l"/>
            <a:endParaRPr lang="pt-BR" sz="2400" dirty="0" smtClean="0">
              <a:solidFill>
                <a:schemeClr val="tx1"/>
              </a:solidFill>
            </a:endParaRPr>
          </a:p>
          <a:p>
            <a:pPr algn="l"/>
            <a:endParaRPr lang="pt-BR" sz="2400" dirty="0" smtClean="0">
              <a:solidFill>
                <a:schemeClr val="tx1"/>
              </a:solidFill>
            </a:endParaRPr>
          </a:p>
          <a:p>
            <a:pPr algn="l"/>
            <a:r>
              <a:rPr lang="pt-BR" sz="2400" dirty="0" smtClean="0">
                <a:solidFill>
                  <a:schemeClr val="tx1"/>
                </a:solidFill>
              </a:rPr>
              <a:t>	</a:t>
            </a:r>
            <a:r>
              <a:rPr lang="pt-BR" sz="2400" dirty="0">
                <a:solidFill>
                  <a:schemeClr val="tx1"/>
                </a:solidFill>
              </a:rPr>
              <a:t>	</a:t>
            </a:r>
            <a:r>
              <a:rPr lang="pt-BR" sz="2400" dirty="0" smtClean="0">
                <a:solidFill>
                  <a:schemeClr val="tx1"/>
                </a:solidFill>
              </a:rPr>
              <a:t>    sujeito que conhece                    	    coisa conhecida</a:t>
            </a:r>
            <a:endParaRPr lang="pt-BR" sz="2400" dirty="0">
              <a:solidFill>
                <a:schemeClr val="tx1"/>
              </a:solidFill>
            </a:endParaRPr>
          </a:p>
          <a:p>
            <a:r>
              <a:rPr lang="pt-BR" sz="2400" dirty="0" err="1" smtClean="0">
                <a:solidFill>
                  <a:schemeClr val="tx1"/>
                </a:solidFill>
              </a:rPr>
              <a:t>Contra-Reforma</a:t>
            </a:r>
            <a:r>
              <a:rPr lang="pt-BR" sz="2400" dirty="0" smtClean="0">
                <a:solidFill>
                  <a:schemeClr val="tx1"/>
                </a:solidFill>
              </a:rPr>
              <a:t> </a:t>
            </a:r>
            <a:r>
              <a:rPr lang="pt-BR" sz="2000" dirty="0" smtClean="0">
                <a:solidFill>
                  <a:schemeClr val="tx1">
                    <a:lumMod val="75000"/>
                  </a:schemeClr>
                </a:solidFill>
              </a:rPr>
              <a:t>(</a:t>
            </a:r>
            <a:r>
              <a:rPr lang="pt-BR" sz="2000" i="1" dirty="0" err="1" smtClean="0">
                <a:solidFill>
                  <a:schemeClr val="tx1">
                    <a:lumMod val="75000"/>
                  </a:schemeClr>
                </a:solidFill>
              </a:rPr>
              <a:t>Ratio</a:t>
            </a:r>
            <a:r>
              <a:rPr lang="pt-BR" sz="2000" i="1" dirty="0" smtClean="0">
                <a:solidFill>
                  <a:schemeClr val="tx1">
                    <a:lumMod val="75000"/>
                  </a:schemeClr>
                </a:solidFill>
              </a:rPr>
              <a:t> </a:t>
            </a:r>
            <a:r>
              <a:rPr lang="pt-BR" sz="2000" i="1" dirty="0" err="1" smtClean="0">
                <a:solidFill>
                  <a:schemeClr val="tx1">
                    <a:lumMod val="75000"/>
                  </a:schemeClr>
                </a:solidFill>
              </a:rPr>
              <a:t>studiorum</a:t>
            </a:r>
            <a:r>
              <a:rPr lang="pt-BR" sz="2000" dirty="0" smtClean="0">
                <a:solidFill>
                  <a:schemeClr val="tx1">
                    <a:lumMod val="75000"/>
                  </a:schemeClr>
                </a:solidFill>
              </a:rPr>
              <a:t>, 1599)</a:t>
            </a:r>
            <a:r>
              <a:rPr lang="pt-BR" sz="2400" dirty="0" smtClean="0">
                <a:solidFill>
                  <a:schemeClr val="tx1"/>
                </a:solidFill>
              </a:rPr>
              <a:t>  </a:t>
            </a:r>
          </a:p>
          <a:p>
            <a:endParaRPr lang="pt-BR" sz="2400" dirty="0">
              <a:solidFill>
                <a:schemeClr val="tx1"/>
              </a:solidFill>
            </a:endParaRPr>
          </a:p>
          <a:p>
            <a:pPr>
              <a:buClr>
                <a:srgbClr val="FFFF00"/>
              </a:buClr>
            </a:pPr>
            <a:r>
              <a:rPr lang="pt-BR" sz="2400" b="1" dirty="0" smtClean="0">
                <a:solidFill>
                  <a:srgbClr val="FFFF00"/>
                </a:solidFill>
              </a:rPr>
              <a:t>- </a:t>
            </a:r>
            <a:r>
              <a:rPr lang="pt-BR" sz="2400" dirty="0" smtClean="0">
                <a:solidFill>
                  <a:schemeClr val="tx1"/>
                </a:solidFill>
              </a:rPr>
              <a:t>E funciona como condição de possibilidade para o deslocamento da</a:t>
            </a:r>
          </a:p>
          <a:p>
            <a:pPr>
              <a:buClr>
                <a:srgbClr val="FFFF00"/>
              </a:buClr>
            </a:pPr>
            <a:r>
              <a:rPr lang="pt-BR" sz="2400" dirty="0" smtClean="0">
                <a:solidFill>
                  <a:schemeClr val="tx1"/>
                </a:solidFill>
              </a:rPr>
              <a:t>soberania </a:t>
            </a:r>
            <a:r>
              <a:rPr lang="pt-BR" sz="2000" dirty="0">
                <a:solidFill>
                  <a:schemeClr val="tx1">
                    <a:lumMod val="75000"/>
                  </a:schemeClr>
                </a:solidFill>
              </a:rPr>
              <a:t>(</a:t>
            </a:r>
            <a:r>
              <a:rPr lang="pt-BR" sz="2000" dirty="0" smtClean="0">
                <a:solidFill>
                  <a:schemeClr val="tx1">
                    <a:lumMod val="75000"/>
                  </a:schemeClr>
                </a:solidFill>
              </a:rPr>
              <a:t>poder do soberano)               </a:t>
            </a:r>
            <a:r>
              <a:rPr lang="pt-BR" sz="2400" dirty="0" smtClean="0">
                <a:solidFill>
                  <a:schemeClr val="tx1"/>
                </a:solidFill>
              </a:rPr>
              <a:t>governamentalidade </a:t>
            </a:r>
            <a:r>
              <a:rPr lang="pt-BR" sz="2000" dirty="0" smtClean="0">
                <a:solidFill>
                  <a:schemeClr val="tx1">
                    <a:lumMod val="75000"/>
                  </a:schemeClr>
                </a:solidFill>
              </a:rPr>
              <a:t>(poder do Estado)</a:t>
            </a: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Seta para a esquerda e para a direita 5"/>
          <p:cNvSpPr/>
          <p:nvPr/>
        </p:nvSpPr>
        <p:spPr>
          <a:xfrm>
            <a:off x="3583558" y="2276872"/>
            <a:ext cx="1978084" cy="210855"/>
          </a:xfrm>
          <a:prstGeom prst="leftRightArrow">
            <a:avLst>
              <a:gd name="adj1" fmla="val 24523"/>
              <a:gd name="adj2" fmla="val 234459"/>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AutoShape 9"/>
          <p:cNvSpPr>
            <a:spLocks noChangeArrowheads="1"/>
          </p:cNvSpPr>
          <p:nvPr/>
        </p:nvSpPr>
        <p:spPr bwMode="auto">
          <a:xfrm rot="5977772">
            <a:off x="5559504" y="3382315"/>
            <a:ext cx="980671" cy="144016"/>
          </a:xfrm>
          <a:prstGeom prst="rightArrow">
            <a:avLst>
              <a:gd name="adj1" fmla="val 32352"/>
              <a:gd name="adj2" fmla="val 202891"/>
            </a:avLst>
          </a:prstGeom>
          <a:solidFill>
            <a:srgbClr val="FFFF00"/>
          </a:solidFill>
          <a:ln w="9525">
            <a:solidFill>
              <a:srgbClr val="FFFF00"/>
            </a:solidFill>
            <a:miter lim="800000"/>
            <a:headEnd/>
            <a:tailEnd/>
          </a:ln>
          <a:effectLs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BR" altLang="pt-BR" sz="1800">
              <a:solidFill>
                <a:srgbClr val="FFFF00"/>
              </a:solidFill>
            </a:endParaRPr>
          </a:p>
        </p:txBody>
      </p:sp>
      <p:sp>
        <p:nvSpPr>
          <p:cNvPr id="8" name="Seta para a esquerda e para a direita 7"/>
          <p:cNvSpPr/>
          <p:nvPr/>
        </p:nvSpPr>
        <p:spPr>
          <a:xfrm>
            <a:off x="4860032" y="4043204"/>
            <a:ext cx="1800200" cy="210855"/>
          </a:xfrm>
          <a:prstGeom prst="leftRightArrow">
            <a:avLst>
              <a:gd name="adj1" fmla="val 24523"/>
              <a:gd name="adj2" fmla="val 234459"/>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AutoShape 9"/>
          <p:cNvSpPr>
            <a:spLocks noChangeArrowheads="1"/>
          </p:cNvSpPr>
          <p:nvPr/>
        </p:nvSpPr>
        <p:spPr bwMode="auto">
          <a:xfrm>
            <a:off x="3640660" y="5828511"/>
            <a:ext cx="792088" cy="144016"/>
          </a:xfrm>
          <a:prstGeom prst="rightArrow">
            <a:avLst>
              <a:gd name="adj1" fmla="val 32352"/>
              <a:gd name="adj2" fmla="val 202891"/>
            </a:avLst>
          </a:prstGeom>
          <a:solidFill>
            <a:srgbClr val="FFFF00"/>
          </a:solidFill>
          <a:ln w="9525">
            <a:solidFill>
              <a:srgbClr val="FFFF00"/>
            </a:solidFill>
            <a:miter lim="800000"/>
            <a:headEnd/>
            <a:tailEnd/>
          </a:ln>
          <a:effectLs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BR" altLang="pt-BR" sz="1800">
              <a:solidFill>
                <a:srgbClr val="FFFF00"/>
              </a:solidFill>
            </a:endParaRPr>
          </a:p>
        </p:txBody>
      </p:sp>
    </p:spTree>
    <p:extLst>
      <p:ext uri="{BB962C8B-B14F-4D97-AF65-F5344CB8AC3E}">
        <p14:creationId xmlns:p14="http://schemas.microsoft.com/office/powerpoint/2010/main" val="35899336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836712"/>
            <a:ext cx="8928992" cy="5760640"/>
          </a:xfrm>
        </p:spPr>
        <p:txBody>
          <a:bodyPr/>
          <a:lstStyle/>
          <a:p>
            <a:pPr marL="342900" indent="-342900">
              <a:buClr>
                <a:srgbClr val="FFFF00"/>
              </a:buClr>
              <a:buFont typeface="Arial" panose="020B0604020202020204" pitchFamily="34" charset="0"/>
              <a:buChar char="•"/>
            </a:pPr>
            <a:r>
              <a:rPr lang="pt-BR" sz="2400" dirty="0" smtClean="0">
                <a:solidFill>
                  <a:schemeClr val="tx1"/>
                </a:solidFill>
              </a:rPr>
              <a:t>O objeto de si mesmo</a:t>
            </a:r>
          </a:p>
          <a:p>
            <a:endParaRPr lang="pt-BR" sz="1000" dirty="0">
              <a:solidFill>
                <a:schemeClr val="tx1"/>
              </a:solidFill>
            </a:endParaRPr>
          </a:p>
          <a:p>
            <a:pPr>
              <a:lnSpc>
                <a:spcPts val="2000"/>
              </a:lnSpc>
              <a:spcBef>
                <a:spcPts val="1200"/>
              </a:spcBef>
              <a:buClr>
                <a:srgbClr val="FFFF00"/>
              </a:buClr>
            </a:pPr>
            <a:r>
              <a:rPr lang="pt-BR" sz="2400" b="1" dirty="0" smtClean="0">
                <a:solidFill>
                  <a:srgbClr val="FFFF00"/>
                </a:solidFill>
              </a:rPr>
              <a:t>-</a:t>
            </a:r>
            <a:r>
              <a:rPr lang="pt-BR" sz="2400" dirty="0" smtClean="0">
                <a:solidFill>
                  <a:schemeClr val="tx1"/>
                </a:solidFill>
              </a:rPr>
              <a:t> As disciplinas operam uma dupla divisão: dividem interiormente os indivíduos e os dividem entre si. Assim, cada um se torna objeto de um tipo de poder, que Foucault chamou de </a:t>
            </a:r>
            <a:r>
              <a:rPr lang="pt-BR" sz="2400" b="1" dirty="0" smtClean="0">
                <a:solidFill>
                  <a:schemeClr val="tx1"/>
                </a:solidFill>
              </a:rPr>
              <a:t>poder disciplinar</a:t>
            </a:r>
            <a:r>
              <a:rPr lang="pt-BR" sz="2400" dirty="0" smtClean="0">
                <a:solidFill>
                  <a:schemeClr val="tx1"/>
                </a:solidFill>
              </a:rPr>
              <a:t>.</a:t>
            </a:r>
          </a:p>
          <a:p>
            <a:pPr>
              <a:lnSpc>
                <a:spcPts val="2000"/>
              </a:lnSpc>
              <a:spcBef>
                <a:spcPts val="1200"/>
              </a:spcBef>
              <a:buClr>
                <a:srgbClr val="FFFF00"/>
              </a:buClr>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O poder disciplinar internaliza-se de modo a tornar impensável um comportamento não-disciplinar </a:t>
            </a:r>
            <a:r>
              <a:rPr lang="pt-BR" sz="2400" dirty="0">
                <a:solidFill>
                  <a:schemeClr val="tx1"/>
                </a:solidFill>
              </a:rPr>
              <a:t>(</a:t>
            </a:r>
            <a:r>
              <a:rPr lang="pt-BR" sz="2400" dirty="0" smtClean="0">
                <a:solidFill>
                  <a:schemeClr val="tx1"/>
                </a:solidFill>
              </a:rPr>
              <a:t>transgressivo)</a:t>
            </a:r>
          </a:p>
          <a:p>
            <a:pPr>
              <a:lnSpc>
                <a:spcPts val="2000"/>
              </a:lnSpc>
              <a:spcBef>
                <a:spcPts val="0"/>
              </a:spcBef>
            </a:pPr>
            <a:endParaRPr lang="pt-BR" sz="800" dirty="0">
              <a:solidFill>
                <a:schemeClr val="tx1"/>
              </a:solidFill>
            </a:endParaRPr>
          </a:p>
          <a:p>
            <a:pPr>
              <a:lnSpc>
                <a:spcPts val="2000"/>
              </a:lnSpc>
              <a:spcBef>
                <a:spcPts val="1200"/>
              </a:spcBef>
              <a:buClr>
                <a:srgbClr val="FFFF00"/>
              </a:buClr>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Que têm a ver disciplinaridade e Modernidade?</a:t>
            </a:r>
          </a:p>
          <a:p>
            <a:pPr>
              <a:lnSpc>
                <a:spcPts val="2000"/>
              </a:lnSpc>
              <a:spcBef>
                <a:spcPts val="1200"/>
              </a:spcBef>
            </a:pPr>
            <a:r>
              <a:rPr lang="pt-BR" sz="2400" dirty="0" smtClean="0">
                <a:solidFill>
                  <a:schemeClr val="tx1"/>
                </a:solidFill>
              </a:rPr>
              <a:t>Na lógica da soberania, a individualização é ascendente; o poder tem o nome do dono. Na lógica da governamentalidade, por obra das disciplinas, a individualização é descendente; o poder se torna anônimo e microfísico. Passa-se da . . .</a:t>
            </a:r>
          </a:p>
          <a:p>
            <a:pPr>
              <a:lnSpc>
                <a:spcPts val="2000"/>
              </a:lnSpc>
              <a:spcBef>
                <a:spcPts val="1200"/>
              </a:spcBef>
            </a:pPr>
            <a:r>
              <a:rPr lang="pt-BR" sz="2400" dirty="0" smtClean="0">
                <a:solidFill>
                  <a:schemeClr val="tx1"/>
                </a:solidFill>
              </a:rPr>
              <a:t>Celebração dos grandes feitos, proezas e culto ao individual</a:t>
            </a:r>
            <a:r>
              <a:rPr lang="pt-BR" sz="2000" dirty="0" smtClean="0">
                <a:solidFill>
                  <a:schemeClr val="tx1">
                    <a:lumMod val="75000"/>
                  </a:schemeClr>
                </a:solidFill>
              </a:rPr>
              <a:t> (nome)</a:t>
            </a:r>
          </a:p>
          <a:p>
            <a:pPr>
              <a:lnSpc>
                <a:spcPts val="2000"/>
              </a:lnSpc>
              <a:spcBef>
                <a:spcPts val="1200"/>
              </a:spcBef>
            </a:pPr>
            <a:endParaRPr lang="pt-BR" sz="2400" dirty="0">
              <a:solidFill>
                <a:schemeClr val="tx1"/>
              </a:solidFill>
            </a:endParaRPr>
          </a:p>
          <a:p>
            <a:pPr>
              <a:lnSpc>
                <a:spcPts val="2000"/>
              </a:lnSpc>
              <a:spcBef>
                <a:spcPts val="1200"/>
              </a:spcBef>
            </a:pPr>
            <a:endParaRPr lang="pt-BR" sz="2400" dirty="0" smtClean="0">
              <a:solidFill>
                <a:schemeClr val="tx1"/>
              </a:solidFill>
            </a:endParaRPr>
          </a:p>
          <a:p>
            <a:pPr>
              <a:lnSpc>
                <a:spcPts val="2000"/>
              </a:lnSpc>
              <a:spcBef>
                <a:spcPts val="1200"/>
              </a:spcBef>
            </a:pPr>
            <a:r>
              <a:rPr lang="pt-BR" sz="2400" dirty="0" smtClean="0">
                <a:solidFill>
                  <a:schemeClr val="tx1"/>
                </a:solidFill>
              </a:rPr>
              <a:t>Observação minuciosa, controles, culto ao coletivo </a:t>
            </a:r>
            <a:r>
              <a:rPr lang="pt-BR" sz="2000" dirty="0" smtClean="0">
                <a:solidFill>
                  <a:schemeClr val="tx1">
                    <a:lumMod val="75000"/>
                  </a:schemeClr>
                </a:solidFill>
              </a:rPr>
              <a:t>(estatísticas)</a:t>
            </a: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AutoShape 9"/>
          <p:cNvSpPr>
            <a:spLocks noChangeArrowheads="1"/>
          </p:cNvSpPr>
          <p:nvPr/>
        </p:nvSpPr>
        <p:spPr bwMode="auto">
          <a:xfrm rot="5400000">
            <a:off x="4165614" y="5599766"/>
            <a:ext cx="792088" cy="144016"/>
          </a:xfrm>
          <a:prstGeom prst="rightArrow">
            <a:avLst>
              <a:gd name="adj1" fmla="val 32352"/>
              <a:gd name="adj2" fmla="val 202891"/>
            </a:avLst>
          </a:prstGeom>
          <a:solidFill>
            <a:srgbClr val="FFFF00"/>
          </a:solidFill>
          <a:ln w="9525">
            <a:solidFill>
              <a:srgbClr val="FFFF00"/>
            </a:solidFill>
            <a:miter lim="800000"/>
            <a:headEnd/>
            <a:tailEnd/>
          </a:ln>
          <a:effectLs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BR" altLang="pt-BR" sz="1800">
              <a:solidFill>
                <a:srgbClr val="FFFF00"/>
              </a:solidFill>
            </a:endParaRPr>
          </a:p>
        </p:txBody>
      </p:sp>
    </p:spTree>
    <p:extLst>
      <p:ext uri="{BB962C8B-B14F-4D97-AF65-F5344CB8AC3E}">
        <p14:creationId xmlns:p14="http://schemas.microsoft.com/office/powerpoint/2010/main" val="626938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9"/>
            <a:ext cx="7772400" cy="720079"/>
          </a:xfrm>
        </p:spPr>
        <p:txBody>
          <a:bodyPr>
            <a:normAutofit/>
          </a:bodyPr>
          <a:lstStyle/>
          <a:p>
            <a:r>
              <a:rPr lang="pt-BR" sz="2800" b="1" dirty="0" smtClean="0">
                <a:solidFill>
                  <a:srgbClr val="FFFF00"/>
                </a:solidFill>
              </a:rPr>
              <a:t>Perspectivas e desafios da pesquisa em Educação</a:t>
            </a:r>
            <a:endParaRPr lang="pt-BR" sz="2800" b="1" dirty="0">
              <a:solidFill>
                <a:srgbClr val="FFFF00"/>
              </a:solidFill>
            </a:endParaRPr>
          </a:p>
        </p:txBody>
      </p:sp>
      <p:sp>
        <p:nvSpPr>
          <p:cNvPr id="3" name="Subtítulo 2"/>
          <p:cNvSpPr>
            <a:spLocks noGrp="1"/>
          </p:cNvSpPr>
          <p:nvPr>
            <p:ph type="subTitle" idx="1"/>
          </p:nvPr>
        </p:nvSpPr>
        <p:spPr>
          <a:xfrm>
            <a:off x="251520" y="1196752"/>
            <a:ext cx="8640960" cy="5040560"/>
          </a:xfrm>
        </p:spPr>
        <p:txBody>
          <a:bodyPr/>
          <a:lstStyle/>
          <a:p>
            <a:r>
              <a:rPr lang="pt-BR" b="1" dirty="0" smtClean="0"/>
              <a:t>A pesquisa nas duas “culturas” . . .</a:t>
            </a:r>
          </a:p>
          <a:p>
            <a:endParaRPr lang="pt-BR" sz="1000" b="1" dirty="0" smtClean="0"/>
          </a:p>
          <a:p>
            <a:pPr algn="l"/>
            <a:r>
              <a:rPr lang="pt-BR" dirty="0" smtClean="0"/>
              <a:t>			Ciências Naturais        </a:t>
            </a:r>
            <a:r>
              <a:rPr lang="pt-BR" sz="2400" dirty="0" smtClean="0">
                <a:solidFill>
                  <a:schemeClr val="tx1">
                    <a:lumMod val="75000"/>
                  </a:schemeClr>
                </a:solidFill>
              </a:rPr>
              <a:t>hard-</a:t>
            </a:r>
            <a:r>
              <a:rPr lang="pt-BR" sz="2400" dirty="0" err="1" smtClean="0">
                <a:solidFill>
                  <a:schemeClr val="tx1">
                    <a:lumMod val="75000"/>
                  </a:schemeClr>
                </a:solidFill>
              </a:rPr>
              <a:t>sciences</a:t>
            </a:r>
            <a:endParaRPr lang="pt-BR" sz="2400" dirty="0" smtClean="0">
              <a:solidFill>
                <a:schemeClr val="tx1">
                  <a:lumMod val="75000"/>
                </a:schemeClr>
              </a:solidFill>
            </a:endParaRPr>
          </a:p>
          <a:p>
            <a:r>
              <a:rPr lang="pt-BR" dirty="0" smtClean="0"/>
              <a:t>Matemática</a:t>
            </a:r>
          </a:p>
          <a:p>
            <a:endParaRPr lang="pt-BR" sz="1000" dirty="0" smtClean="0"/>
          </a:p>
          <a:p>
            <a:endParaRPr lang="pt-BR" sz="1000" dirty="0" smtClean="0"/>
          </a:p>
          <a:p>
            <a:endParaRPr lang="pt-BR" b="1" dirty="0"/>
          </a:p>
          <a:p>
            <a:endParaRPr lang="pt-BR" sz="1000" dirty="0" smtClean="0"/>
          </a:p>
          <a:p>
            <a:endParaRPr lang="pt-BR" sz="1000" dirty="0"/>
          </a:p>
          <a:p>
            <a:pPr algn="l"/>
            <a:r>
              <a:rPr lang="pt-BR" dirty="0" smtClean="0"/>
              <a:t>                             Ciências Humanas       </a:t>
            </a:r>
            <a:r>
              <a:rPr lang="pt-BR" sz="2400" dirty="0" smtClean="0">
                <a:solidFill>
                  <a:schemeClr val="tx1">
                    <a:lumMod val="75000"/>
                  </a:schemeClr>
                </a:solidFill>
              </a:rPr>
              <a:t>soft-</a:t>
            </a:r>
            <a:r>
              <a:rPr lang="pt-BR" sz="2400" dirty="0" err="1" smtClean="0">
                <a:solidFill>
                  <a:schemeClr val="tx1">
                    <a:lumMod val="75000"/>
                  </a:schemeClr>
                </a:solidFill>
              </a:rPr>
              <a:t>sciences</a:t>
            </a:r>
            <a:endParaRPr lang="pt-BR" sz="2400" dirty="0" smtClean="0">
              <a:solidFill>
                <a:schemeClr val="tx1">
                  <a:lumMod val="75000"/>
                </a:schemeClr>
              </a:solidFill>
            </a:endParaRPr>
          </a:p>
          <a:p>
            <a:r>
              <a:rPr lang="pt-BR" dirty="0" smtClean="0"/>
              <a:t>Filosofia</a:t>
            </a:r>
          </a:p>
        </p:txBody>
      </p:sp>
      <p:cxnSp>
        <p:nvCxnSpPr>
          <p:cNvPr id="5" name="Conector reto 4"/>
          <p:cNvCxnSpPr/>
          <p:nvPr/>
        </p:nvCxnSpPr>
        <p:spPr>
          <a:xfrm>
            <a:off x="0" y="980728"/>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cxnSp>
        <p:nvCxnSpPr>
          <p:cNvPr id="8" name="Conector reto 7"/>
          <p:cNvCxnSpPr/>
          <p:nvPr/>
        </p:nvCxnSpPr>
        <p:spPr>
          <a:xfrm>
            <a:off x="4355976" y="3717032"/>
            <a:ext cx="57606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Conector reto 8"/>
          <p:cNvCxnSpPr/>
          <p:nvPr/>
        </p:nvCxnSpPr>
        <p:spPr>
          <a:xfrm>
            <a:off x="4355976" y="3869432"/>
            <a:ext cx="57606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Conector reto 9"/>
          <p:cNvCxnSpPr/>
          <p:nvPr/>
        </p:nvCxnSpPr>
        <p:spPr>
          <a:xfrm flipV="1">
            <a:off x="4355976" y="3573017"/>
            <a:ext cx="576064" cy="451116"/>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18" name="Chave direita 17"/>
          <p:cNvSpPr/>
          <p:nvPr/>
        </p:nvSpPr>
        <p:spPr>
          <a:xfrm>
            <a:off x="6300192" y="2132856"/>
            <a:ext cx="183577" cy="864096"/>
          </a:xfrm>
          <a:prstGeom prst="rightBrace">
            <a:avLst>
              <a:gd name="adj1" fmla="val 38167"/>
              <a:gd name="adj2" fmla="val 50000"/>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9" name="Chave direita 18"/>
          <p:cNvSpPr/>
          <p:nvPr/>
        </p:nvSpPr>
        <p:spPr>
          <a:xfrm>
            <a:off x="6332639" y="4581128"/>
            <a:ext cx="183577" cy="864096"/>
          </a:xfrm>
          <a:prstGeom prst="rightBrace">
            <a:avLst>
              <a:gd name="adj1" fmla="val 38167"/>
              <a:gd name="adj2" fmla="val 50000"/>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0794721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836712"/>
            <a:ext cx="8928992" cy="5832648"/>
          </a:xfrm>
        </p:spPr>
        <p:txBody>
          <a:bodyPr/>
          <a:lstStyle/>
          <a:p>
            <a:r>
              <a:rPr lang="pt-BR" sz="2400" dirty="0" smtClean="0">
                <a:solidFill>
                  <a:schemeClr val="tx1"/>
                </a:solidFill>
              </a:rPr>
              <a:t>A Modernidade</a:t>
            </a:r>
          </a:p>
          <a:p>
            <a:endParaRPr lang="pt-BR" sz="800" dirty="0">
              <a:solidFill>
                <a:schemeClr val="tx1"/>
              </a:solidFill>
            </a:endParaRP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A Modernidade é essa forma de vida </a:t>
            </a:r>
            <a:r>
              <a:rPr lang="pt-BR" sz="2000" dirty="0" smtClean="0">
                <a:solidFill>
                  <a:schemeClr val="tx1">
                    <a:lumMod val="75000"/>
                  </a:schemeClr>
                </a:solidFill>
              </a:rPr>
              <a:t>(</a:t>
            </a:r>
            <a:r>
              <a:rPr lang="pt-BR" sz="2000" dirty="0" err="1" smtClean="0">
                <a:solidFill>
                  <a:schemeClr val="tx1">
                    <a:lumMod val="75000"/>
                  </a:schemeClr>
                </a:solidFill>
              </a:rPr>
              <a:t>lebensform</a:t>
            </a:r>
            <a:r>
              <a:rPr lang="pt-BR" sz="2000" dirty="0" smtClean="0">
                <a:solidFill>
                  <a:schemeClr val="tx1">
                    <a:lumMod val="75000"/>
                  </a:schemeClr>
                </a:solidFill>
              </a:rPr>
              <a:t>)</a:t>
            </a:r>
            <a:r>
              <a:rPr lang="pt-BR" sz="2400" dirty="0" smtClean="0">
                <a:solidFill>
                  <a:schemeClr val="tx1"/>
                </a:solidFill>
              </a:rPr>
              <a:t> em que os mecanismos histórico-rituais de formação da individualidade se deslocam para mecanismos científico-disciplinares; em que o normal toma o lugar do ancestral; em que o homem memorável é substituído pelo homem calculável.</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Cada um é pastor e ovelha ao mesmo tempo. Talvez se possa falar em </a:t>
            </a:r>
            <a:r>
              <a:rPr lang="pt-BR" sz="2400" dirty="0" err="1" smtClean="0">
                <a:solidFill>
                  <a:schemeClr val="tx1"/>
                </a:solidFill>
              </a:rPr>
              <a:t>autopastorado</a:t>
            </a:r>
            <a:r>
              <a:rPr lang="pt-BR" sz="2400" dirty="0" smtClean="0">
                <a:solidFill>
                  <a:schemeClr val="tx1"/>
                </a:solidFill>
              </a:rPr>
              <a:t> . . .</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“O sujeito moderno é esse indivíduo dividido no seu interior e dividido dos outros, num processo que faz dele um objeto”.</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Produtividade do poder disciplinar:</a:t>
            </a:r>
          </a:p>
          <a:p>
            <a:pPr marL="457200" indent="-457200">
              <a:lnSpc>
                <a:spcPts val="2000"/>
              </a:lnSpc>
              <a:spcBef>
                <a:spcPts val="0"/>
              </a:spcBef>
              <a:buClr>
                <a:srgbClr val="FFFF00"/>
              </a:buClr>
              <a:buAutoNum type="alphaLcParenR"/>
            </a:pPr>
            <a:r>
              <a:rPr lang="pt-BR" sz="2400" dirty="0">
                <a:solidFill>
                  <a:schemeClr val="tx1"/>
                </a:solidFill>
              </a:rPr>
              <a:t>m</a:t>
            </a:r>
            <a:r>
              <a:rPr lang="pt-BR" sz="2400" dirty="0" smtClean="0">
                <a:solidFill>
                  <a:schemeClr val="tx1"/>
                </a:solidFill>
              </a:rPr>
              <a:t>enos custoso </a:t>
            </a:r>
            <a:r>
              <a:rPr lang="pt-BR" sz="2000" dirty="0" smtClean="0">
                <a:solidFill>
                  <a:schemeClr val="tx1">
                    <a:lumMod val="75000"/>
                  </a:schemeClr>
                </a:solidFill>
              </a:rPr>
              <a:t>(sem resistência, quase invisível, pouca despesa)</a:t>
            </a:r>
          </a:p>
          <a:p>
            <a:pPr marL="457200" indent="-457200">
              <a:lnSpc>
                <a:spcPts val="2000"/>
              </a:lnSpc>
              <a:spcBef>
                <a:spcPts val="0"/>
              </a:spcBef>
              <a:buClr>
                <a:srgbClr val="FFFF00"/>
              </a:buClr>
              <a:buAutoNum type="alphaLcParenR"/>
            </a:pPr>
            <a:r>
              <a:rPr lang="pt-BR" sz="2400" dirty="0">
                <a:solidFill>
                  <a:schemeClr val="tx1"/>
                </a:solidFill>
              </a:rPr>
              <a:t>i</a:t>
            </a:r>
            <a:r>
              <a:rPr lang="pt-BR" sz="2400" dirty="0" smtClean="0">
                <a:solidFill>
                  <a:schemeClr val="tx1"/>
                </a:solidFill>
              </a:rPr>
              <a:t>ntenso, amplo, geral </a:t>
            </a:r>
            <a:r>
              <a:rPr lang="pt-BR" sz="2000" dirty="0" smtClean="0">
                <a:solidFill>
                  <a:schemeClr val="tx1">
                    <a:lumMod val="75000"/>
                  </a:schemeClr>
                </a:solidFill>
              </a:rPr>
              <a:t>(“democrático”)</a:t>
            </a:r>
          </a:p>
          <a:p>
            <a:pPr marL="457200" indent="-457200">
              <a:lnSpc>
                <a:spcPts val="2000"/>
              </a:lnSpc>
              <a:spcBef>
                <a:spcPts val="0"/>
              </a:spcBef>
              <a:buClr>
                <a:srgbClr val="FFFF00"/>
              </a:buClr>
              <a:buAutoNum type="alphaLcParenR"/>
            </a:pPr>
            <a:r>
              <a:rPr lang="pt-BR" sz="2400" dirty="0" smtClean="0">
                <a:solidFill>
                  <a:schemeClr val="tx1"/>
                </a:solidFill>
              </a:rPr>
              <a:t>eficiente </a:t>
            </a:r>
            <a:r>
              <a:rPr lang="pt-BR" sz="2000" dirty="0" smtClean="0">
                <a:solidFill>
                  <a:schemeClr val="tx1">
                    <a:lumMod val="75000"/>
                  </a:schemeClr>
                </a:solidFill>
              </a:rPr>
              <a:t>(alto ganho) </a:t>
            </a:r>
            <a:r>
              <a:rPr lang="pt-BR" sz="2400" dirty="0" smtClean="0">
                <a:solidFill>
                  <a:schemeClr val="tx1"/>
                </a:solidFill>
              </a:rPr>
              <a:t>e eficaz </a:t>
            </a:r>
            <a:r>
              <a:rPr lang="pt-BR" sz="2000" dirty="0" smtClean="0">
                <a:solidFill>
                  <a:schemeClr val="tx1">
                    <a:lumMod val="75000"/>
                  </a:schemeClr>
                </a:solidFill>
              </a:rPr>
              <a:t>(produz muito)</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O poder disciplinar aumenta a força economicamente e dispensa a força política.</a:t>
            </a:r>
          </a:p>
          <a:p>
            <a:pPr marL="342900" indent="-342900">
              <a:lnSpc>
                <a:spcPts val="2000"/>
              </a:lnSpc>
              <a:spcBef>
                <a:spcPts val="1200"/>
              </a:spcBef>
              <a:buClr>
                <a:srgbClr val="FFFF00"/>
              </a:buClr>
              <a:buFont typeface="Arial" panose="020B0604020202020204" pitchFamily="34" charset="0"/>
              <a:buChar char="•"/>
            </a:pPr>
            <a:r>
              <a:rPr lang="pt-BR" sz="2400" dirty="0" smtClean="0">
                <a:solidFill>
                  <a:schemeClr val="tx1"/>
                </a:solidFill>
              </a:rPr>
              <a:t>O poder se sustenta na verdade</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5070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lnSpcReduction="10000"/>
          </a:bodyPr>
          <a:lstStyle/>
          <a:p>
            <a:pPr marL="342900" indent="-342900">
              <a:buClr>
                <a:srgbClr val="FFFF00"/>
              </a:buClr>
              <a:buFont typeface="Arial" panose="020B0604020202020204" pitchFamily="34" charset="0"/>
              <a:buChar char="•"/>
            </a:pPr>
            <a:r>
              <a:rPr lang="pt-BR" sz="2400" dirty="0" err="1" smtClean="0">
                <a:solidFill>
                  <a:schemeClr val="tx1"/>
                </a:solidFill>
              </a:rPr>
              <a:t>Governamentalizar</a:t>
            </a:r>
            <a:endParaRPr lang="pt-BR" sz="2400" dirty="0" smtClean="0">
              <a:solidFill>
                <a:schemeClr val="tx1"/>
              </a:solidFill>
            </a:endParaRPr>
          </a:p>
          <a:p>
            <a:endParaRPr lang="pt-BR" sz="800" dirty="0">
              <a:solidFill>
                <a:schemeClr val="tx1"/>
              </a:solidFill>
            </a:endParaRP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Disciplinaridade e Estado Moderno</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O Estado Moderno substitui o Estado Soberano.</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A democracia, no Estado Moderno, depende da maioridade dos sujeitos, ou seja, da capacidade de cada um se autogovernar (disciplinadamente) e saber fazer as escolhas do que é melhor para si e para o grupo a que pertence.</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A soberania tinha os seus próprios códigos. Os códigos do Estado Moderno se baseiam nos códigos de normalização. Assim, é preciso compreender as normas numa perspectiva histórica e funcional </a:t>
            </a:r>
            <a:r>
              <a:rPr lang="pt-BR" sz="2000" dirty="0" smtClean="0">
                <a:solidFill>
                  <a:schemeClr val="tx1">
                    <a:lumMod val="75000"/>
                  </a:schemeClr>
                </a:solidFill>
              </a:rPr>
              <a:t>(ver o curso </a:t>
            </a:r>
            <a:r>
              <a:rPr lang="pt-BR" sz="2000" i="1" dirty="0" smtClean="0">
                <a:solidFill>
                  <a:schemeClr val="tx1">
                    <a:lumMod val="75000"/>
                  </a:schemeClr>
                </a:solidFill>
              </a:rPr>
              <a:t>Os anormais</a:t>
            </a:r>
            <a:r>
              <a:rPr lang="pt-BR" sz="2000" dirty="0" smtClean="0">
                <a:solidFill>
                  <a:schemeClr val="tx1">
                    <a:lumMod val="75000"/>
                  </a:schemeClr>
                </a:solidFill>
              </a:rPr>
              <a:t>)</a:t>
            </a:r>
            <a:r>
              <a:rPr lang="pt-BR" sz="2400" dirty="0" smtClean="0">
                <a:solidFill>
                  <a:schemeClr val="tx1"/>
                </a:solidFill>
              </a:rPr>
              <a:t>.</a:t>
            </a:r>
          </a:p>
          <a:p>
            <a:pPr>
              <a:lnSpc>
                <a:spcPts val="2000"/>
              </a:lnSpc>
              <a:spcBef>
                <a:spcPts val="1200"/>
              </a:spcBef>
            </a:pPr>
            <a:r>
              <a:rPr lang="pt-BR" sz="2400" b="1" dirty="0" smtClean="0">
                <a:solidFill>
                  <a:srgbClr val="FFFF00"/>
                </a:solidFill>
              </a:rPr>
              <a:t>-</a:t>
            </a:r>
            <a:r>
              <a:rPr lang="pt-BR" sz="2400" dirty="0" smtClean="0">
                <a:solidFill>
                  <a:srgbClr val="FFFF00"/>
                </a:solidFill>
              </a:rPr>
              <a:t> </a:t>
            </a:r>
            <a:r>
              <a:rPr lang="pt-BR" sz="2400" dirty="0" smtClean="0">
                <a:solidFill>
                  <a:schemeClr val="tx1"/>
                </a:solidFill>
              </a:rPr>
              <a:t>A governamentalidade designa uma forma de governar em que as tecnologias do eu se cruzam com as tecnologias de dominação sobre os outros.</a:t>
            </a:r>
          </a:p>
          <a:p>
            <a:pPr>
              <a:lnSpc>
                <a:spcPts val="2000"/>
              </a:lnSpc>
              <a:spcBef>
                <a:spcPts val="1200"/>
              </a:spcBef>
            </a:pPr>
            <a:r>
              <a:rPr lang="pt-BR" sz="2400" b="1" dirty="0" smtClean="0">
                <a:solidFill>
                  <a:srgbClr val="FFFF00"/>
                </a:solidFill>
              </a:rPr>
              <a:t>-</a:t>
            </a:r>
            <a:r>
              <a:rPr lang="pt-BR" sz="2400" dirty="0" smtClean="0">
                <a:solidFill>
                  <a:schemeClr val="tx1"/>
                </a:solidFill>
              </a:rPr>
              <a:t> O Iluminismo (Aufklärung) é o coroamento, no plano teórico-político-cultural, da governamentalidade</a:t>
            </a:r>
            <a:r>
              <a:rPr lang="pt-BR" dirty="0">
                <a:solidFill>
                  <a:schemeClr val="tx1"/>
                </a:solidFill>
              </a:rPr>
              <a:t>.</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6149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980728"/>
            <a:ext cx="8928992" cy="5318471"/>
          </a:xfrm>
        </p:spPr>
        <p:txBody>
          <a:bodyPr>
            <a:normAutofit/>
          </a:bodyPr>
          <a:lstStyle/>
          <a:p>
            <a:pPr>
              <a:lnSpc>
                <a:spcPts val="2000"/>
              </a:lnSpc>
              <a:spcBef>
                <a:spcPts val="1200"/>
              </a:spcBef>
            </a:pPr>
            <a:r>
              <a:rPr lang="pt-BR" b="1" dirty="0">
                <a:solidFill>
                  <a:srgbClr val="FFFF00"/>
                </a:solidFill>
              </a:rPr>
              <a:t>Capítulo </a:t>
            </a:r>
            <a:r>
              <a:rPr lang="pt-BR" b="1" dirty="0" smtClean="0">
                <a:solidFill>
                  <a:srgbClr val="FFFF00"/>
                </a:solidFill>
              </a:rPr>
              <a:t>11</a:t>
            </a:r>
            <a:r>
              <a:rPr lang="pt-BR" b="1" dirty="0" smtClean="0">
                <a:solidFill>
                  <a:schemeClr val="tx1"/>
                </a:solidFill>
              </a:rPr>
              <a:t> </a:t>
            </a:r>
            <a:r>
              <a:rPr lang="pt-BR" dirty="0">
                <a:solidFill>
                  <a:schemeClr val="tx1"/>
                </a:solidFill>
              </a:rPr>
              <a:t>– </a:t>
            </a:r>
            <a:r>
              <a:rPr lang="pt-BR" i="1" dirty="0" smtClean="0">
                <a:solidFill>
                  <a:schemeClr val="tx1"/>
                </a:solidFill>
              </a:rPr>
              <a:t>aprisionados</a:t>
            </a:r>
          </a:p>
          <a:p>
            <a:pPr>
              <a:lnSpc>
                <a:spcPts val="2000"/>
              </a:lnSpc>
              <a:spcBef>
                <a:spcPts val="0"/>
              </a:spcBef>
            </a:pPr>
            <a:endParaRPr lang="pt-BR" sz="800" i="1" dirty="0">
              <a:solidFill>
                <a:schemeClr val="tx1"/>
              </a:solidFill>
            </a:endParaRPr>
          </a:p>
          <a:p>
            <a:pPr>
              <a:lnSpc>
                <a:spcPts val="2000"/>
              </a:lnSpc>
              <a:spcBef>
                <a:spcPts val="1200"/>
              </a:spcBef>
            </a:pPr>
            <a:r>
              <a:rPr lang="pt-BR" sz="2400" b="1" dirty="0" smtClean="0">
                <a:solidFill>
                  <a:schemeClr val="tx1"/>
                </a:solidFill>
              </a:rPr>
              <a:t>Recapitulação panorâmica</a:t>
            </a:r>
          </a:p>
          <a:p>
            <a:pPr>
              <a:lnSpc>
                <a:spcPts val="2000"/>
              </a:lnSpc>
              <a:spcBef>
                <a:spcPts val="1200"/>
              </a:spcBef>
            </a:pPr>
            <a:r>
              <a:rPr lang="pt-BR" sz="2400" b="1" smtClean="0">
                <a:solidFill>
                  <a:srgbClr val="FFFF00"/>
                </a:solidFill>
              </a:rPr>
              <a:t>- </a:t>
            </a:r>
            <a:r>
              <a:rPr lang="pt-BR" sz="2400" smtClean="0">
                <a:solidFill>
                  <a:srgbClr val="FFFF00"/>
                </a:solidFill>
              </a:rPr>
              <a:t> </a:t>
            </a:r>
            <a:r>
              <a:rPr lang="pt-BR" sz="2400" dirty="0">
                <a:solidFill>
                  <a:schemeClr val="tx1"/>
                </a:solidFill>
              </a:rPr>
              <a:t>v</a:t>
            </a:r>
            <a:r>
              <a:rPr lang="pt-BR" sz="2400" smtClean="0">
                <a:solidFill>
                  <a:schemeClr val="tx1"/>
                </a:solidFill>
              </a:rPr>
              <a:t>irada </a:t>
            </a:r>
            <a:r>
              <a:rPr lang="pt-BR" sz="2400" dirty="0" smtClean="0">
                <a:solidFill>
                  <a:schemeClr val="tx1"/>
                </a:solidFill>
              </a:rPr>
              <a:t>disciplinar – </a:t>
            </a:r>
            <a:r>
              <a:rPr lang="pt-BR" sz="2000" dirty="0" smtClean="0">
                <a:solidFill>
                  <a:schemeClr val="tx1">
                    <a:lumMod val="75000"/>
                  </a:schemeClr>
                </a:solidFill>
              </a:rPr>
              <a:t>séc. XVI</a:t>
            </a:r>
          </a:p>
          <a:p>
            <a:pPr>
              <a:lnSpc>
                <a:spcPts val="2000"/>
              </a:lnSpc>
              <a:spcBef>
                <a:spcPts val="1200"/>
              </a:spcBef>
            </a:pPr>
            <a:r>
              <a:rPr lang="pt-BR" sz="2400" b="1" dirty="0" smtClean="0">
                <a:solidFill>
                  <a:srgbClr val="FFFF00"/>
                </a:solidFill>
              </a:rPr>
              <a:t>- </a:t>
            </a:r>
            <a:r>
              <a:rPr lang="pt-BR" sz="2400" dirty="0" smtClean="0">
                <a:solidFill>
                  <a:srgbClr val="FFFF00"/>
                </a:solidFill>
              </a:rPr>
              <a:t> </a:t>
            </a:r>
            <a:r>
              <a:rPr lang="pt-BR" sz="2400" dirty="0" smtClean="0">
                <a:solidFill>
                  <a:schemeClr val="tx1"/>
                </a:solidFill>
              </a:rPr>
              <a:t>explosão disciplinar – </a:t>
            </a:r>
            <a:r>
              <a:rPr lang="pt-BR" sz="2000" dirty="0" smtClean="0">
                <a:solidFill>
                  <a:schemeClr val="tx1">
                    <a:lumMod val="75000"/>
                  </a:schemeClr>
                </a:solidFill>
              </a:rPr>
              <a:t>séc. XIX</a:t>
            </a:r>
          </a:p>
          <a:p>
            <a:pPr>
              <a:lnSpc>
                <a:spcPts val="2000"/>
              </a:lnSpc>
              <a:spcBef>
                <a:spcPts val="1200"/>
              </a:spcBef>
            </a:pPr>
            <a:r>
              <a:rPr lang="pt-BR" sz="2400" b="1" dirty="0" smtClean="0">
                <a:solidFill>
                  <a:srgbClr val="FFFF00"/>
                </a:solidFill>
              </a:rPr>
              <a:t>- </a:t>
            </a:r>
            <a:r>
              <a:rPr lang="pt-BR" sz="2400" dirty="0" smtClean="0">
                <a:solidFill>
                  <a:srgbClr val="FFFF00"/>
                </a:solidFill>
              </a:rPr>
              <a:t> </a:t>
            </a:r>
            <a:r>
              <a:rPr lang="pt-BR" sz="2400" dirty="0" smtClean="0">
                <a:solidFill>
                  <a:schemeClr val="tx1"/>
                </a:solidFill>
              </a:rPr>
              <a:t>a Ciência toma para si a disciplinaridade</a:t>
            </a:r>
          </a:p>
          <a:p>
            <a:pPr>
              <a:lnSpc>
                <a:spcPts val="2000"/>
              </a:lnSpc>
              <a:spcBef>
                <a:spcPts val="1200"/>
              </a:spcBef>
            </a:pPr>
            <a:r>
              <a:rPr lang="pt-BR" sz="2400" b="1" dirty="0" smtClean="0">
                <a:solidFill>
                  <a:srgbClr val="FFFF00"/>
                </a:solidFill>
              </a:rPr>
              <a:t>-</a:t>
            </a:r>
            <a:r>
              <a:rPr lang="pt-BR" sz="2400" dirty="0" smtClean="0">
                <a:solidFill>
                  <a:schemeClr val="tx1"/>
                </a:solidFill>
              </a:rPr>
              <a:t>  apropriações da interdisciplinaridade </a:t>
            </a:r>
            <a:r>
              <a:rPr lang="pt-BR" sz="2000" dirty="0" smtClean="0">
                <a:solidFill>
                  <a:schemeClr val="tx1">
                    <a:lumMod val="75000"/>
                  </a:schemeClr>
                </a:solidFill>
              </a:rPr>
              <a:t>(pela esquerda e pela direita)</a:t>
            </a:r>
          </a:p>
          <a:p>
            <a:pPr>
              <a:lnSpc>
                <a:spcPts val="2000"/>
              </a:lnSpc>
              <a:spcBef>
                <a:spcPts val="1200"/>
              </a:spcBef>
            </a:pPr>
            <a:r>
              <a:rPr lang="pt-BR" sz="2400" b="1" dirty="0" smtClean="0">
                <a:solidFill>
                  <a:srgbClr val="FFFF00"/>
                </a:solidFill>
              </a:rPr>
              <a:t>- </a:t>
            </a:r>
            <a:r>
              <a:rPr lang="pt-BR" sz="2400" dirty="0" smtClean="0">
                <a:solidFill>
                  <a:schemeClr val="tx1"/>
                </a:solidFill>
              </a:rPr>
              <a:t> a construção artificial dos opostos </a:t>
            </a:r>
            <a:r>
              <a:rPr lang="pt-BR" sz="2000" dirty="0" smtClean="0">
                <a:solidFill>
                  <a:schemeClr val="tx1">
                    <a:lumMod val="75000"/>
                  </a:schemeClr>
                </a:solidFill>
              </a:rPr>
              <a:t>(“vícios de pensamento”, Witt.)</a:t>
            </a:r>
          </a:p>
          <a:p>
            <a:pPr marL="342900" indent="-342900">
              <a:lnSpc>
                <a:spcPts val="2000"/>
              </a:lnSpc>
              <a:spcBef>
                <a:spcPts val="1200"/>
              </a:spcBef>
              <a:buClr>
                <a:srgbClr val="FFFF00"/>
              </a:buClr>
              <a:buFontTx/>
              <a:buChar char="-"/>
            </a:pPr>
            <a:r>
              <a:rPr lang="pt-BR" sz="2400" dirty="0" smtClean="0">
                <a:solidFill>
                  <a:schemeClr val="tx1"/>
                </a:solidFill>
              </a:rPr>
              <a:t>alegorias:</a:t>
            </a:r>
            <a:r>
              <a:rPr lang="pt-BR" sz="2000" dirty="0" smtClean="0">
                <a:solidFill>
                  <a:schemeClr val="tx1">
                    <a:lumMod val="75000"/>
                  </a:schemeClr>
                </a:solidFill>
              </a:rPr>
              <a:t> Em </a:t>
            </a:r>
            <a:r>
              <a:rPr lang="pt-BR" sz="2000" i="1" dirty="0" smtClean="0">
                <a:solidFill>
                  <a:schemeClr val="tx1">
                    <a:lumMod val="75000"/>
                  </a:schemeClr>
                </a:solidFill>
              </a:rPr>
              <a:t>Alice...</a:t>
            </a:r>
            <a:r>
              <a:rPr lang="pt-BR" sz="2000" dirty="0" smtClean="0">
                <a:solidFill>
                  <a:schemeClr val="tx1">
                    <a:lumMod val="75000"/>
                  </a:schemeClr>
                </a:solidFill>
              </a:rPr>
              <a:t>, ao condenar o </a:t>
            </a:r>
            <a:r>
              <a:rPr lang="pt-BR" sz="2000" dirty="0">
                <a:solidFill>
                  <a:schemeClr val="tx1">
                    <a:lumMod val="75000"/>
                  </a:schemeClr>
                </a:solidFill>
              </a:rPr>
              <a:t>V</a:t>
            </a:r>
            <a:r>
              <a:rPr lang="pt-BR" sz="2000" dirty="0" smtClean="0">
                <a:solidFill>
                  <a:schemeClr val="tx1">
                    <a:lumMod val="75000"/>
                  </a:schemeClr>
                </a:solidFill>
              </a:rPr>
              <a:t>alete, o Rei não era mau; era só burro . . .</a:t>
            </a:r>
          </a:p>
          <a:p>
            <a:pPr marL="342900" indent="-342900">
              <a:lnSpc>
                <a:spcPts val="2000"/>
              </a:lnSpc>
              <a:spcBef>
                <a:spcPts val="1200"/>
              </a:spcBef>
              <a:buClr>
                <a:srgbClr val="FFFF00"/>
              </a:buClr>
              <a:buFontTx/>
              <a:buChar char="-"/>
            </a:pPr>
            <a:r>
              <a:rPr lang="pt-BR" sz="2400" i="1" dirty="0">
                <a:solidFill>
                  <a:schemeClr val="tx1"/>
                </a:solidFill>
              </a:rPr>
              <a:t>c</a:t>
            </a:r>
            <a:r>
              <a:rPr lang="pt-BR" sz="2400" i="1" dirty="0" smtClean="0">
                <a:solidFill>
                  <a:schemeClr val="tx1"/>
                </a:solidFill>
              </a:rPr>
              <a:t>ampo discursivo</a:t>
            </a:r>
            <a:r>
              <a:rPr lang="pt-BR" sz="2400" dirty="0" smtClean="0">
                <a:solidFill>
                  <a:schemeClr val="tx1"/>
                </a:solidFill>
              </a:rPr>
              <a:t> pode ser melhor do que </a:t>
            </a:r>
            <a:r>
              <a:rPr lang="pt-BR" sz="2400" i="1" dirty="0" smtClean="0">
                <a:solidFill>
                  <a:schemeClr val="tx1"/>
                </a:solidFill>
              </a:rPr>
              <a:t>contexto</a:t>
            </a:r>
            <a:r>
              <a:rPr lang="pt-BR" sz="2400" dirty="0" smtClean="0">
                <a:solidFill>
                  <a:schemeClr val="tx1"/>
                </a:solidFill>
              </a:rPr>
              <a:t> </a:t>
            </a:r>
            <a:r>
              <a:rPr lang="pt-BR" sz="2000" dirty="0" smtClean="0">
                <a:solidFill>
                  <a:schemeClr val="tx1">
                    <a:lumMod val="75000"/>
                  </a:schemeClr>
                </a:solidFill>
              </a:rPr>
              <a:t>(Popkewitz)</a:t>
            </a:r>
          </a:p>
          <a:p>
            <a:pPr marL="342900" indent="-342900">
              <a:lnSpc>
                <a:spcPts val="2000"/>
              </a:lnSpc>
              <a:spcBef>
                <a:spcPts val="1200"/>
              </a:spcBef>
              <a:buClr>
                <a:srgbClr val="FFFF00"/>
              </a:buClr>
              <a:buFontTx/>
              <a:buChar char="-"/>
            </a:pPr>
            <a:r>
              <a:rPr lang="pt-BR" sz="2400" dirty="0" smtClean="0">
                <a:solidFill>
                  <a:schemeClr val="tx1"/>
                </a:solidFill>
              </a:rPr>
              <a:t> o jogo-de-espelhos, os avessos dos avessos </a:t>
            </a:r>
            <a:r>
              <a:rPr lang="pt-BR" sz="2000" dirty="0" smtClean="0">
                <a:solidFill>
                  <a:schemeClr val="tx1">
                    <a:lumMod val="75000"/>
                  </a:schemeClr>
                </a:solidFill>
              </a:rPr>
              <a:t>(Veloso)</a:t>
            </a:r>
          </a:p>
          <a:p>
            <a:pPr marL="342900" indent="-342900">
              <a:lnSpc>
                <a:spcPts val="2000"/>
              </a:lnSpc>
              <a:spcBef>
                <a:spcPts val="1200"/>
              </a:spcBef>
              <a:buClr>
                <a:srgbClr val="FFFF00"/>
              </a:buClr>
              <a:buFontTx/>
              <a:buChar char="-"/>
            </a:pPr>
            <a:r>
              <a:rPr lang="pt-BR" sz="2400" dirty="0">
                <a:solidFill>
                  <a:schemeClr val="tx1"/>
                </a:solidFill>
              </a:rPr>
              <a:t>a</a:t>
            </a:r>
            <a:r>
              <a:rPr lang="pt-BR" sz="2400" dirty="0" smtClean="0">
                <a:solidFill>
                  <a:schemeClr val="tx1"/>
                </a:solidFill>
              </a:rPr>
              <a:t> mosca na garrafa </a:t>
            </a:r>
            <a:r>
              <a:rPr lang="pt-BR" sz="2000" dirty="0" smtClean="0">
                <a:solidFill>
                  <a:schemeClr val="tx1">
                    <a:lumMod val="75000"/>
                  </a:schemeClr>
                </a:solidFill>
              </a:rPr>
              <a:t>(Wittgenstein) </a:t>
            </a:r>
            <a:r>
              <a:rPr lang="pt-BR" sz="2400" dirty="0" smtClean="0">
                <a:solidFill>
                  <a:schemeClr val="tx1"/>
                </a:solidFill>
              </a:rPr>
              <a:t>e a impossibilidade de um lugar de todos os lugares, de uma teoria das teorias, de uma teoria do tudo.</a:t>
            </a:r>
            <a:endParaRPr lang="pt-BR" sz="2000" dirty="0" smtClean="0">
              <a:solidFill>
                <a:schemeClr val="tx1">
                  <a:lumMod val="75000"/>
                </a:schemeClr>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1487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9572" y="188640"/>
            <a:ext cx="7704856" cy="504056"/>
          </a:xfrm>
        </p:spPr>
        <p:txBody>
          <a:bodyPr>
            <a:normAutofit/>
          </a:bodyPr>
          <a:lstStyle/>
          <a:p>
            <a:r>
              <a:rPr lang="pt-BR" sz="2400" b="1" dirty="0" smtClean="0"/>
              <a:t>A ordem das disciplinas 20 anos depois</a:t>
            </a:r>
            <a:endParaRPr lang="pt-BR" sz="2400" b="1" dirty="0"/>
          </a:p>
        </p:txBody>
      </p:sp>
      <p:sp>
        <p:nvSpPr>
          <p:cNvPr id="3" name="Subtítulo 2"/>
          <p:cNvSpPr>
            <a:spLocks noGrp="1"/>
          </p:cNvSpPr>
          <p:nvPr>
            <p:ph type="subTitle" idx="1"/>
          </p:nvPr>
        </p:nvSpPr>
        <p:spPr>
          <a:xfrm>
            <a:off x="107504" y="1052736"/>
            <a:ext cx="8928992" cy="5544616"/>
          </a:xfrm>
        </p:spPr>
        <p:txBody>
          <a:bodyPr>
            <a:normAutofit/>
          </a:bodyPr>
          <a:lstStyle/>
          <a:p>
            <a:r>
              <a:rPr lang="pt-BR" b="1" dirty="0" smtClean="0">
                <a:solidFill>
                  <a:schemeClr val="tx1"/>
                </a:solidFill>
              </a:rPr>
              <a:t>Pequenas recapitulações cruciais</a:t>
            </a:r>
          </a:p>
          <a:p>
            <a:pPr marL="457200" indent="-457200">
              <a:buClr>
                <a:srgbClr val="FFFF00"/>
              </a:buClr>
              <a:buFont typeface="Arial" panose="020B0604020202020204" pitchFamily="34" charset="0"/>
              <a:buChar char="•"/>
            </a:pPr>
            <a:r>
              <a:rPr lang="pt-BR" dirty="0" smtClean="0">
                <a:solidFill>
                  <a:schemeClr val="tx1"/>
                </a:solidFill>
              </a:rPr>
              <a:t> </a:t>
            </a:r>
            <a:r>
              <a:rPr lang="pt-BR" sz="2400" dirty="0">
                <a:solidFill>
                  <a:schemeClr val="tx1"/>
                </a:solidFill>
              </a:rPr>
              <a:t>material          </a:t>
            </a:r>
            <a:r>
              <a:rPr lang="pt-BR" sz="2400" i="1" dirty="0">
                <a:solidFill>
                  <a:schemeClr val="tx1"/>
                </a:solidFill>
              </a:rPr>
              <a:t>corpus</a:t>
            </a:r>
            <a:r>
              <a:rPr lang="pt-BR" sz="2400" dirty="0">
                <a:solidFill>
                  <a:schemeClr val="tx1"/>
                </a:solidFill>
              </a:rPr>
              <a:t>          objeto</a:t>
            </a:r>
          </a:p>
          <a:p>
            <a:pPr>
              <a:spcBef>
                <a:spcPts val="600"/>
              </a:spcBef>
            </a:pPr>
            <a:endParaRPr lang="pt-BR" sz="800" dirty="0" smtClean="0">
              <a:solidFill>
                <a:schemeClr val="tx1"/>
              </a:solidFill>
            </a:endParaRPr>
          </a:p>
          <a:p>
            <a:pPr marL="457200" indent="-457200">
              <a:lnSpc>
                <a:spcPts val="2200"/>
              </a:lnSpc>
              <a:spcBef>
                <a:spcPts val="1200"/>
              </a:spcBef>
              <a:buClr>
                <a:srgbClr val="FFFF00"/>
              </a:buClr>
              <a:buFont typeface="Arial" panose="020B0604020202020204" pitchFamily="34" charset="0"/>
              <a:buChar char="•"/>
            </a:pPr>
            <a:r>
              <a:rPr lang="pt-BR" sz="2400" dirty="0">
                <a:solidFill>
                  <a:schemeClr val="tx1"/>
                </a:solidFill>
              </a:rPr>
              <a:t>O quanto antes, deixar claro qual é a tese principal da </a:t>
            </a:r>
            <a:r>
              <a:rPr lang="pt-BR" sz="2400" i="1" dirty="0">
                <a:solidFill>
                  <a:schemeClr val="tx1"/>
                </a:solidFill>
              </a:rPr>
              <a:t>Tese.</a:t>
            </a:r>
          </a:p>
          <a:p>
            <a:pPr>
              <a:lnSpc>
                <a:spcPts val="2000"/>
              </a:lnSpc>
              <a:spcBef>
                <a:spcPts val="600"/>
              </a:spcBef>
            </a:pPr>
            <a:r>
              <a:rPr lang="pt-BR" sz="2000" dirty="0">
                <a:solidFill>
                  <a:schemeClr val="tx1"/>
                </a:solidFill>
              </a:rPr>
              <a:t>Estar sempre atento para a questão do “quem fala?”. </a:t>
            </a:r>
            <a:r>
              <a:rPr lang="pt-BR" sz="2000" i="1" dirty="0">
                <a:solidFill>
                  <a:schemeClr val="tx1"/>
                </a:solidFill>
              </a:rPr>
              <a:t>Eu</a:t>
            </a:r>
            <a:r>
              <a:rPr lang="pt-BR" sz="2000" dirty="0">
                <a:solidFill>
                  <a:schemeClr val="tx1"/>
                </a:solidFill>
              </a:rPr>
              <a:t> é diferente de </a:t>
            </a:r>
            <a:r>
              <a:rPr lang="pt-BR" sz="2000" i="1" dirty="0">
                <a:solidFill>
                  <a:schemeClr val="tx1"/>
                </a:solidFill>
              </a:rPr>
              <a:t>minha bibliografia</a:t>
            </a:r>
            <a:r>
              <a:rPr lang="pt-BR" sz="2000" dirty="0">
                <a:solidFill>
                  <a:schemeClr val="tx1"/>
                </a:solidFill>
              </a:rPr>
              <a:t>, de </a:t>
            </a:r>
            <a:r>
              <a:rPr lang="pt-BR" sz="2000" i="1" dirty="0">
                <a:solidFill>
                  <a:schemeClr val="tx1"/>
                </a:solidFill>
              </a:rPr>
              <a:t>meu leitor</a:t>
            </a:r>
            <a:r>
              <a:rPr lang="pt-BR" sz="2000" dirty="0">
                <a:solidFill>
                  <a:schemeClr val="tx1"/>
                </a:solidFill>
              </a:rPr>
              <a:t>, de </a:t>
            </a:r>
            <a:r>
              <a:rPr lang="pt-BR" sz="2000" i="1" dirty="0">
                <a:solidFill>
                  <a:schemeClr val="tx1"/>
                </a:solidFill>
              </a:rPr>
              <a:t>meus dados empíricos</a:t>
            </a:r>
            <a:r>
              <a:rPr lang="pt-BR" sz="2000" dirty="0">
                <a:solidFill>
                  <a:schemeClr val="tx1"/>
                </a:solidFill>
              </a:rPr>
              <a:t>, de </a:t>
            </a:r>
            <a:r>
              <a:rPr lang="pt-BR" sz="2000" i="1" dirty="0">
                <a:solidFill>
                  <a:schemeClr val="tx1"/>
                </a:solidFill>
              </a:rPr>
              <a:t>meu </a:t>
            </a:r>
            <a:r>
              <a:rPr lang="pt-BR" sz="2000" i="1" dirty="0" smtClean="0">
                <a:solidFill>
                  <a:schemeClr val="tx1"/>
                </a:solidFill>
              </a:rPr>
              <a:t>orientador</a:t>
            </a:r>
            <a:r>
              <a:rPr lang="pt-BR" sz="2000" dirty="0" smtClean="0">
                <a:solidFill>
                  <a:schemeClr val="tx1"/>
                </a:solidFill>
              </a:rPr>
              <a:t>, de</a:t>
            </a:r>
            <a:r>
              <a:rPr lang="pt-BR" sz="2000" i="1" dirty="0" smtClean="0">
                <a:solidFill>
                  <a:schemeClr val="tx1"/>
                </a:solidFill>
              </a:rPr>
              <a:t> meu grupo</a:t>
            </a:r>
            <a:r>
              <a:rPr lang="pt-BR" sz="2000" dirty="0" smtClean="0">
                <a:solidFill>
                  <a:schemeClr val="tx1"/>
                </a:solidFill>
              </a:rPr>
              <a:t> </a:t>
            </a:r>
            <a:r>
              <a:rPr lang="pt-BR" sz="2000" dirty="0">
                <a:solidFill>
                  <a:schemeClr val="tx1"/>
                </a:solidFill>
              </a:rPr>
              <a:t>etc. Assim, nunca assumir a autoria daquilo de que não se é autor e, </a:t>
            </a:r>
            <a:r>
              <a:rPr lang="pt-BR" sz="2000" dirty="0" err="1" smtClean="0">
                <a:solidFill>
                  <a:schemeClr val="tx1"/>
                </a:solidFill>
              </a:rPr>
              <a:t>princi-palmente</a:t>
            </a:r>
            <a:r>
              <a:rPr lang="pt-BR" sz="2000" dirty="0">
                <a:solidFill>
                  <a:schemeClr val="tx1"/>
                </a:solidFill>
              </a:rPr>
              <a:t>, daquilo com o que não se concorda. Fora isso, </a:t>
            </a:r>
            <a:r>
              <a:rPr lang="pt-BR" sz="2000" i="1" dirty="0">
                <a:solidFill>
                  <a:schemeClr val="tx1"/>
                </a:solidFill>
              </a:rPr>
              <a:t>sempre</a:t>
            </a:r>
            <a:r>
              <a:rPr lang="pt-BR" sz="2000" dirty="0">
                <a:solidFill>
                  <a:schemeClr val="tx1"/>
                </a:solidFill>
              </a:rPr>
              <a:t> assumir a autoria</a:t>
            </a:r>
            <a:r>
              <a:rPr lang="pt-BR" sz="2000" dirty="0" smtClean="0">
                <a:solidFill>
                  <a:schemeClr val="tx1"/>
                </a:solidFill>
              </a:rPr>
              <a:t>! E nunca tomar como seu, aquilo que não é seu . . . “Dar a César o que é de César”.</a:t>
            </a:r>
          </a:p>
          <a:p>
            <a:pPr>
              <a:spcBef>
                <a:spcPts val="600"/>
              </a:spcBef>
            </a:pPr>
            <a:endParaRPr lang="pt-BR" sz="800" dirty="0" smtClean="0">
              <a:solidFill>
                <a:schemeClr val="tx1"/>
              </a:solidFill>
            </a:endParaRPr>
          </a:p>
          <a:p>
            <a:pPr marL="457200" indent="-457200">
              <a:lnSpc>
                <a:spcPts val="2000"/>
              </a:lnSpc>
              <a:spcBef>
                <a:spcPts val="1200"/>
              </a:spcBef>
              <a:buClr>
                <a:srgbClr val="FFFF00"/>
              </a:buClr>
              <a:buFont typeface="Arial" panose="020B0604020202020204" pitchFamily="34" charset="0"/>
              <a:buChar char="•"/>
            </a:pPr>
            <a:r>
              <a:rPr lang="pt-BR" sz="2400" dirty="0" smtClean="0">
                <a:solidFill>
                  <a:schemeClr val="tx1"/>
                </a:solidFill>
              </a:rPr>
              <a:t>Não confundir </a:t>
            </a:r>
            <a:r>
              <a:rPr lang="pt-BR" sz="2400" i="1" dirty="0" smtClean="0">
                <a:solidFill>
                  <a:schemeClr val="tx1"/>
                </a:solidFill>
              </a:rPr>
              <a:t>humildade</a:t>
            </a:r>
            <a:r>
              <a:rPr lang="pt-BR" sz="2400" dirty="0" smtClean="0">
                <a:solidFill>
                  <a:schemeClr val="tx1"/>
                </a:solidFill>
              </a:rPr>
              <a:t> com </a:t>
            </a:r>
            <a:r>
              <a:rPr lang="pt-BR" sz="2400" i="1" dirty="0" err="1" smtClean="0">
                <a:solidFill>
                  <a:schemeClr val="tx1"/>
                </a:solidFill>
              </a:rPr>
              <a:t>coitadismo</a:t>
            </a:r>
            <a:r>
              <a:rPr lang="pt-BR" sz="2400" dirty="0" smtClean="0">
                <a:solidFill>
                  <a:schemeClr val="tx1"/>
                </a:solidFill>
              </a:rPr>
              <a:t>, nem </a:t>
            </a:r>
            <a:r>
              <a:rPr lang="pt-BR" sz="2400" i="1" dirty="0" smtClean="0">
                <a:solidFill>
                  <a:schemeClr val="tx1"/>
                </a:solidFill>
              </a:rPr>
              <a:t>ênfase</a:t>
            </a:r>
            <a:r>
              <a:rPr lang="pt-BR" sz="2400" dirty="0" smtClean="0">
                <a:solidFill>
                  <a:schemeClr val="tx1"/>
                </a:solidFill>
              </a:rPr>
              <a:t> com </a:t>
            </a:r>
            <a:r>
              <a:rPr lang="pt-BR" sz="2400" i="1" dirty="0" smtClean="0">
                <a:solidFill>
                  <a:schemeClr val="tx1"/>
                </a:solidFill>
              </a:rPr>
              <a:t>certeza</a:t>
            </a:r>
            <a:r>
              <a:rPr lang="pt-BR" sz="2400" dirty="0" smtClean="0">
                <a:solidFill>
                  <a:schemeClr val="tx1"/>
                </a:solidFill>
              </a:rPr>
              <a:t> e </a:t>
            </a:r>
            <a:r>
              <a:rPr lang="pt-BR" sz="2400" i="1" dirty="0" smtClean="0">
                <a:solidFill>
                  <a:schemeClr val="tx1"/>
                </a:solidFill>
              </a:rPr>
              <a:t>arrogância</a:t>
            </a:r>
            <a:r>
              <a:rPr lang="pt-BR" sz="2400" dirty="0" smtClean="0">
                <a:solidFill>
                  <a:schemeClr val="tx1"/>
                </a:solidFill>
              </a:rPr>
              <a:t>, nem </a:t>
            </a:r>
            <a:r>
              <a:rPr lang="pt-BR" sz="2400" i="1" dirty="0" smtClean="0">
                <a:solidFill>
                  <a:schemeClr val="tx1"/>
                </a:solidFill>
              </a:rPr>
              <a:t>erudição</a:t>
            </a:r>
            <a:r>
              <a:rPr lang="pt-BR" sz="2400" dirty="0" smtClean="0">
                <a:solidFill>
                  <a:schemeClr val="tx1"/>
                </a:solidFill>
              </a:rPr>
              <a:t> com </a:t>
            </a:r>
            <a:r>
              <a:rPr lang="pt-BR" sz="2400" i="1" dirty="0" smtClean="0">
                <a:solidFill>
                  <a:schemeClr val="tx1"/>
                </a:solidFill>
              </a:rPr>
              <a:t>enrolação</a:t>
            </a:r>
            <a:r>
              <a:rPr lang="pt-BR" sz="2400" dirty="0" smtClean="0">
                <a:solidFill>
                  <a:schemeClr val="tx1"/>
                </a:solidFill>
              </a:rPr>
              <a:t>!</a:t>
            </a:r>
          </a:p>
          <a:p>
            <a:pPr>
              <a:spcBef>
                <a:spcPts val="600"/>
              </a:spcBef>
              <a:buClr>
                <a:srgbClr val="FFFF00"/>
              </a:buClr>
            </a:pPr>
            <a:endParaRPr lang="pt-BR" sz="800" dirty="0" smtClean="0">
              <a:solidFill>
                <a:schemeClr val="tx1"/>
              </a:solidFill>
            </a:endParaRPr>
          </a:p>
          <a:p>
            <a:pPr marL="457200" indent="-457200">
              <a:lnSpc>
                <a:spcPts val="2000"/>
              </a:lnSpc>
              <a:spcBef>
                <a:spcPts val="1200"/>
              </a:spcBef>
              <a:buClr>
                <a:srgbClr val="FFFF00"/>
              </a:buClr>
              <a:buFont typeface="Arial" panose="020B0604020202020204" pitchFamily="34" charset="0"/>
              <a:buChar char="•"/>
            </a:pPr>
            <a:r>
              <a:rPr lang="pt-BR" sz="2400" dirty="0" smtClean="0">
                <a:solidFill>
                  <a:schemeClr val="tx1"/>
                </a:solidFill>
              </a:rPr>
              <a:t>Escrever, escrever sempre!</a:t>
            </a:r>
          </a:p>
          <a:p>
            <a:pPr>
              <a:spcBef>
                <a:spcPts val="600"/>
              </a:spcBef>
              <a:buClr>
                <a:srgbClr val="FFFF00"/>
              </a:buClr>
            </a:pPr>
            <a:endParaRPr lang="pt-BR" sz="800" dirty="0" smtClean="0">
              <a:solidFill>
                <a:schemeClr val="tx1"/>
              </a:solidFill>
            </a:endParaRPr>
          </a:p>
          <a:p>
            <a:pPr marL="457200" indent="-457200">
              <a:lnSpc>
                <a:spcPts val="2000"/>
              </a:lnSpc>
              <a:spcBef>
                <a:spcPts val="1200"/>
              </a:spcBef>
              <a:buClr>
                <a:srgbClr val="FFFF00"/>
              </a:buClr>
              <a:buFont typeface="Arial" panose="020B0604020202020204" pitchFamily="34" charset="0"/>
              <a:buChar char="•"/>
            </a:pPr>
            <a:r>
              <a:rPr lang="pt-BR" sz="2400" dirty="0" smtClean="0">
                <a:solidFill>
                  <a:schemeClr val="tx1"/>
                </a:solidFill>
              </a:rPr>
              <a:t>Problematizar, problematizar sempre!</a:t>
            </a:r>
            <a:endParaRPr lang="pt-BR" sz="2400" dirty="0">
              <a:solidFill>
                <a:schemeClr val="tx1"/>
              </a:solidFill>
            </a:endParaRPr>
          </a:p>
        </p:txBody>
      </p:sp>
      <p:cxnSp>
        <p:nvCxnSpPr>
          <p:cNvPr id="5" name="Conector reto 4"/>
          <p:cNvCxnSpPr/>
          <p:nvPr/>
        </p:nvCxnSpPr>
        <p:spPr>
          <a:xfrm>
            <a:off x="0" y="764704"/>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p:nvPr/>
        </p:nvCxnSpPr>
        <p:spPr>
          <a:xfrm>
            <a:off x="3958556" y="1932402"/>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a:off x="3958556" y="2034797"/>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Conector reto 7"/>
          <p:cNvCxnSpPr/>
          <p:nvPr/>
        </p:nvCxnSpPr>
        <p:spPr>
          <a:xfrm flipV="1">
            <a:off x="3966271" y="1820490"/>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Conector reto 8"/>
          <p:cNvCxnSpPr/>
          <p:nvPr/>
        </p:nvCxnSpPr>
        <p:spPr>
          <a:xfrm>
            <a:off x="5525060" y="1932022"/>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Conector reto 9"/>
          <p:cNvCxnSpPr/>
          <p:nvPr/>
        </p:nvCxnSpPr>
        <p:spPr>
          <a:xfrm>
            <a:off x="5525060" y="2034417"/>
            <a:ext cx="468341"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Conector reto 10"/>
          <p:cNvCxnSpPr/>
          <p:nvPr/>
        </p:nvCxnSpPr>
        <p:spPr>
          <a:xfrm flipV="1">
            <a:off x="5532775" y="1820110"/>
            <a:ext cx="432048" cy="36004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614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9"/>
            <a:ext cx="7772400" cy="720079"/>
          </a:xfrm>
        </p:spPr>
        <p:txBody>
          <a:bodyPr>
            <a:normAutofit/>
          </a:bodyPr>
          <a:lstStyle/>
          <a:p>
            <a:r>
              <a:rPr lang="pt-BR" sz="2800" b="1" dirty="0" smtClean="0">
                <a:solidFill>
                  <a:srgbClr val="FFFF00"/>
                </a:solidFill>
              </a:rPr>
              <a:t>Perspectivas e desafios da pesquisa em Educação</a:t>
            </a:r>
            <a:endParaRPr lang="pt-BR" sz="2800" b="1" dirty="0">
              <a:solidFill>
                <a:srgbClr val="FFFF00"/>
              </a:solidFill>
            </a:endParaRPr>
          </a:p>
        </p:txBody>
      </p:sp>
      <p:sp>
        <p:nvSpPr>
          <p:cNvPr id="3" name="Subtítulo 2"/>
          <p:cNvSpPr>
            <a:spLocks noGrp="1"/>
          </p:cNvSpPr>
          <p:nvPr>
            <p:ph type="subTitle" idx="1"/>
          </p:nvPr>
        </p:nvSpPr>
        <p:spPr>
          <a:xfrm>
            <a:off x="251520" y="1196752"/>
            <a:ext cx="8640960" cy="5400600"/>
          </a:xfrm>
        </p:spPr>
        <p:txBody>
          <a:bodyPr>
            <a:normAutofit/>
          </a:bodyPr>
          <a:lstStyle/>
          <a:p>
            <a:r>
              <a:rPr lang="pt-BR" b="1" dirty="0" smtClean="0"/>
              <a:t>“Efeitos” das diferenças</a:t>
            </a:r>
          </a:p>
          <a:p>
            <a:endParaRPr lang="pt-BR" sz="1000" dirty="0"/>
          </a:p>
          <a:p>
            <a:pPr>
              <a:lnSpc>
                <a:spcPts val="2400"/>
              </a:lnSpc>
              <a:spcBef>
                <a:spcPts val="500"/>
              </a:spcBef>
            </a:pPr>
            <a:r>
              <a:rPr lang="pt-BR" sz="2400" dirty="0" smtClean="0"/>
              <a:t>Como as </a:t>
            </a:r>
            <a:r>
              <a:rPr lang="pt-BR" sz="2400" b="1" dirty="0" smtClean="0"/>
              <a:t>Ciências Naturais</a:t>
            </a:r>
            <a:r>
              <a:rPr lang="pt-BR" sz="2400" dirty="0" smtClean="0"/>
              <a:t> e boa parte da </a:t>
            </a:r>
            <a:r>
              <a:rPr lang="pt-BR" sz="2400" b="1" dirty="0" smtClean="0"/>
              <a:t>Matemática</a:t>
            </a:r>
            <a:r>
              <a:rPr lang="pt-BR" sz="2400" dirty="0" smtClean="0"/>
              <a:t> são forte e facilmente paradigmáticas, a pesquisa se dá como uma montagem de quebra-cabeça (Thomas Kuhn). Assim, basta anunciar o paradigma em que se insere uma pesquisa, para que os iniciados logo saibam onde ela se situa, conheçam seus pressupostos, seus problemas, seus métodos principais etc. As comunicações, publicações, teses e dissertações podem ser mais sintéticas e curtas.</a:t>
            </a:r>
          </a:p>
          <a:p>
            <a:pPr>
              <a:lnSpc>
                <a:spcPts val="2400"/>
              </a:lnSpc>
              <a:spcBef>
                <a:spcPts val="500"/>
              </a:spcBef>
            </a:pPr>
            <a:endParaRPr lang="pt-BR" sz="2400" dirty="0"/>
          </a:p>
          <a:p>
            <a:pPr>
              <a:lnSpc>
                <a:spcPts val="2400"/>
              </a:lnSpc>
              <a:spcBef>
                <a:spcPts val="500"/>
              </a:spcBef>
            </a:pPr>
            <a:r>
              <a:rPr lang="pt-BR" sz="2400" dirty="0" smtClean="0"/>
              <a:t>Como as </a:t>
            </a:r>
            <a:r>
              <a:rPr lang="pt-BR" sz="2400" b="1" dirty="0" smtClean="0"/>
              <a:t>Ciências Humanas</a:t>
            </a:r>
            <a:r>
              <a:rPr lang="pt-BR" sz="2400" dirty="0" smtClean="0"/>
              <a:t> e a </a:t>
            </a:r>
            <a:r>
              <a:rPr lang="pt-BR" sz="2400" b="1" dirty="0" smtClean="0"/>
              <a:t>Filosofia</a:t>
            </a:r>
            <a:r>
              <a:rPr lang="pt-BR" sz="2400" dirty="0" smtClean="0"/>
              <a:t> são fracamente (ou não são) paradigmáticas, cada pesquisa tem características muito próprias, em termos de teorias às quais se vincula, pressupostos, problemas a resolver, métodos etc. Por isso, as comunicações, publicações, teses</a:t>
            </a:r>
            <a:r>
              <a:rPr lang="pt-BR" sz="2400" dirty="0"/>
              <a:t> </a:t>
            </a:r>
            <a:r>
              <a:rPr lang="pt-BR" sz="2400" dirty="0" smtClean="0"/>
              <a:t>e dissertações são, em geral, mais detalhadas, longas, analíticas, “explicadinhas” etc. </a:t>
            </a:r>
          </a:p>
          <a:p>
            <a:pPr>
              <a:lnSpc>
                <a:spcPts val="2400"/>
              </a:lnSpc>
              <a:spcBef>
                <a:spcPts val="500"/>
              </a:spcBef>
            </a:pPr>
            <a:endParaRPr lang="pt-BR" sz="2400" dirty="0"/>
          </a:p>
        </p:txBody>
      </p:sp>
      <p:cxnSp>
        <p:nvCxnSpPr>
          <p:cNvPr id="5" name="Conector reto 4"/>
          <p:cNvCxnSpPr/>
          <p:nvPr/>
        </p:nvCxnSpPr>
        <p:spPr>
          <a:xfrm>
            <a:off x="0" y="980728"/>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89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9"/>
            <a:ext cx="7772400" cy="720079"/>
          </a:xfrm>
        </p:spPr>
        <p:txBody>
          <a:bodyPr>
            <a:normAutofit/>
          </a:bodyPr>
          <a:lstStyle/>
          <a:p>
            <a:r>
              <a:rPr lang="pt-BR" sz="2800" b="1" dirty="0" smtClean="0">
                <a:solidFill>
                  <a:srgbClr val="FFFF00"/>
                </a:solidFill>
              </a:rPr>
              <a:t>Perspectivas e desafios da pesquisa em Educação</a:t>
            </a:r>
            <a:endParaRPr lang="pt-BR" sz="2800" b="1" dirty="0">
              <a:solidFill>
                <a:srgbClr val="FFFF00"/>
              </a:solidFill>
            </a:endParaRPr>
          </a:p>
        </p:txBody>
      </p:sp>
      <p:sp>
        <p:nvSpPr>
          <p:cNvPr id="3" name="Subtítulo 2"/>
          <p:cNvSpPr>
            <a:spLocks noGrp="1"/>
          </p:cNvSpPr>
          <p:nvPr>
            <p:ph type="subTitle" idx="1"/>
          </p:nvPr>
        </p:nvSpPr>
        <p:spPr>
          <a:xfrm>
            <a:off x="251520" y="1196752"/>
            <a:ext cx="8640960" cy="5040560"/>
          </a:xfrm>
        </p:spPr>
        <p:txBody>
          <a:bodyPr>
            <a:normAutofit lnSpcReduction="10000"/>
          </a:bodyPr>
          <a:lstStyle/>
          <a:p>
            <a:r>
              <a:rPr lang="pt-BR" b="1" dirty="0" smtClean="0"/>
              <a:t>“Efeitos” das diferenças</a:t>
            </a:r>
          </a:p>
          <a:p>
            <a:pPr>
              <a:spcBef>
                <a:spcPts val="0"/>
              </a:spcBef>
            </a:pPr>
            <a:endParaRPr lang="pt-BR" sz="1000" dirty="0" smtClean="0"/>
          </a:p>
          <a:p>
            <a:r>
              <a:rPr lang="pt-BR" dirty="0" smtClean="0"/>
              <a:t>A guerra das duas culturas</a:t>
            </a:r>
          </a:p>
          <a:p>
            <a:endParaRPr lang="pt-BR" sz="1000" dirty="0" smtClean="0"/>
          </a:p>
          <a:p>
            <a:pPr>
              <a:lnSpc>
                <a:spcPts val="2400"/>
              </a:lnSpc>
              <a:spcBef>
                <a:spcPts val="500"/>
              </a:spcBef>
            </a:pPr>
            <a:r>
              <a:rPr lang="pt-BR" sz="2400" dirty="0" smtClean="0"/>
              <a:t>A guerra das duas culturas se dá tanto nos planos epistemológico e simbólico, quanto nos planos práticos e materiais.</a:t>
            </a:r>
          </a:p>
          <a:p>
            <a:pPr>
              <a:lnSpc>
                <a:spcPts val="2400"/>
              </a:lnSpc>
              <a:spcBef>
                <a:spcPts val="0"/>
              </a:spcBef>
            </a:pPr>
            <a:endParaRPr lang="pt-BR" sz="1000" dirty="0" smtClean="0"/>
          </a:p>
          <a:p>
            <a:pPr>
              <a:lnSpc>
                <a:spcPts val="2400"/>
              </a:lnSpc>
              <a:spcBef>
                <a:spcPts val="500"/>
              </a:spcBef>
            </a:pPr>
            <a:r>
              <a:rPr lang="pt-BR" sz="2400" dirty="0" smtClean="0"/>
              <a:t>Assim, entre ambas culturas há fortes diferenciais nos prestígios conferidos, verbas distribuídas, prêmios outorgados, composição dos conselhos diretivos, imposição de sentidos (sobre o que é Ciência, o papel social da Ciência e do cientista etc.).</a:t>
            </a:r>
          </a:p>
          <a:p>
            <a:pPr>
              <a:lnSpc>
                <a:spcPts val="2400"/>
              </a:lnSpc>
              <a:spcBef>
                <a:spcPts val="0"/>
              </a:spcBef>
            </a:pPr>
            <a:endParaRPr lang="pt-BR" sz="1000" dirty="0"/>
          </a:p>
          <a:p>
            <a:pPr>
              <a:lnSpc>
                <a:spcPts val="2400"/>
              </a:lnSpc>
              <a:spcBef>
                <a:spcPts val="500"/>
              </a:spcBef>
            </a:pPr>
            <a:r>
              <a:rPr lang="pt-BR" sz="2400" dirty="0" smtClean="0"/>
              <a:t>Qualquer avaliação e discussão sobre a Educação (ou outra área do conhecimento e da atividade humana) tem de levar em conta tais diferenças. Infelizmente, isso dificilmente é assim . . . </a:t>
            </a:r>
          </a:p>
        </p:txBody>
      </p:sp>
      <p:cxnSp>
        <p:nvCxnSpPr>
          <p:cNvPr id="5" name="Conector reto 4"/>
          <p:cNvCxnSpPr/>
          <p:nvPr/>
        </p:nvCxnSpPr>
        <p:spPr>
          <a:xfrm>
            <a:off x="0" y="980728"/>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Tree>
    <p:extLst>
      <p:ext uri="{BB962C8B-B14F-4D97-AF65-F5344CB8AC3E}">
        <p14:creationId xmlns:p14="http://schemas.microsoft.com/office/powerpoint/2010/main" val="3006104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9"/>
            <a:ext cx="7772400" cy="720079"/>
          </a:xfrm>
        </p:spPr>
        <p:txBody>
          <a:bodyPr>
            <a:normAutofit/>
          </a:bodyPr>
          <a:lstStyle/>
          <a:p>
            <a:r>
              <a:rPr lang="pt-BR" sz="2800" b="1" dirty="0" smtClean="0">
                <a:solidFill>
                  <a:srgbClr val="FFFF00"/>
                </a:solidFill>
              </a:rPr>
              <a:t>Perspectivas e desafios da pesquisa em Educação</a:t>
            </a:r>
            <a:endParaRPr lang="pt-BR" sz="2800" b="1" dirty="0">
              <a:solidFill>
                <a:srgbClr val="FFFF00"/>
              </a:solidFill>
            </a:endParaRPr>
          </a:p>
        </p:txBody>
      </p:sp>
      <p:sp>
        <p:nvSpPr>
          <p:cNvPr id="3" name="Subtítulo 2"/>
          <p:cNvSpPr>
            <a:spLocks noGrp="1"/>
          </p:cNvSpPr>
          <p:nvPr>
            <p:ph type="subTitle" idx="1"/>
          </p:nvPr>
        </p:nvSpPr>
        <p:spPr>
          <a:xfrm>
            <a:off x="107504" y="1196752"/>
            <a:ext cx="8928992" cy="5040560"/>
          </a:xfrm>
        </p:spPr>
        <p:txBody>
          <a:bodyPr/>
          <a:lstStyle/>
          <a:p>
            <a:r>
              <a:rPr lang="pt-BR" b="1" dirty="0" smtClean="0"/>
              <a:t>Um “infelizmente” interno</a:t>
            </a:r>
          </a:p>
          <a:p>
            <a:endParaRPr lang="pt-BR" sz="1000" dirty="0" smtClean="0"/>
          </a:p>
          <a:p>
            <a:pPr>
              <a:lnSpc>
                <a:spcPts val="2400"/>
              </a:lnSpc>
              <a:spcBef>
                <a:spcPts val="600"/>
              </a:spcBef>
            </a:pPr>
            <a:r>
              <a:rPr lang="pt-BR" sz="2400" dirty="0" smtClean="0"/>
              <a:t>O campo da pesquisa educacional ainda está amplamente ligado ao </a:t>
            </a:r>
            <a:r>
              <a:rPr lang="pt-BR" sz="2400" dirty="0" err="1" smtClean="0"/>
              <a:t>megaparadigma</a:t>
            </a:r>
            <a:r>
              <a:rPr lang="pt-BR" sz="2400" dirty="0" smtClean="0"/>
              <a:t> das Filosofias da Consciência. Trata-se de uma ligação que trava o pensamento.</a:t>
            </a:r>
          </a:p>
          <a:p>
            <a:pPr>
              <a:lnSpc>
                <a:spcPts val="2400"/>
              </a:lnSpc>
              <a:spcBef>
                <a:spcPts val="600"/>
              </a:spcBef>
            </a:pPr>
            <a:r>
              <a:rPr lang="pt-BR" sz="2400" dirty="0"/>
              <a:t>Para </a:t>
            </a:r>
            <a:r>
              <a:rPr lang="pt-BR" sz="2400" dirty="0" smtClean="0"/>
              <a:t>compreender tal ligação, é preciso examinar as origens da Pedagogia Moderna.</a:t>
            </a:r>
            <a:endParaRPr lang="pt-BR" sz="2400" dirty="0"/>
          </a:p>
          <a:p>
            <a:pPr>
              <a:lnSpc>
                <a:spcPts val="2400"/>
              </a:lnSpc>
              <a:spcBef>
                <a:spcPts val="600"/>
              </a:spcBef>
            </a:pPr>
            <a:endParaRPr lang="pt-BR" sz="2400" dirty="0"/>
          </a:p>
          <a:p>
            <a:pPr>
              <a:lnSpc>
                <a:spcPts val="2400"/>
              </a:lnSpc>
              <a:spcBef>
                <a:spcPts val="600"/>
              </a:spcBef>
            </a:pPr>
            <a:r>
              <a:rPr lang="pt-BR" sz="2400" dirty="0" smtClean="0"/>
              <a:t>A Pedagogia Moderna nasceu, no séc. XVII a partir de duas tradições: </a:t>
            </a:r>
          </a:p>
          <a:p>
            <a:pPr>
              <a:lnSpc>
                <a:spcPts val="2400"/>
              </a:lnSpc>
              <a:spcBef>
                <a:spcPts val="600"/>
              </a:spcBef>
            </a:pPr>
            <a:r>
              <a:rPr lang="pt-BR" sz="2400" b="1" dirty="0" smtClean="0">
                <a:solidFill>
                  <a:srgbClr val="FFFF00"/>
                </a:solidFill>
              </a:rPr>
              <a:t>-</a:t>
            </a:r>
            <a:r>
              <a:rPr lang="pt-BR" sz="2400" b="1" dirty="0" smtClean="0"/>
              <a:t> neoplatônica </a:t>
            </a:r>
            <a:r>
              <a:rPr lang="pt-BR" sz="2400" dirty="0" smtClean="0"/>
              <a:t>(via Renascimento)</a:t>
            </a:r>
          </a:p>
          <a:p>
            <a:pPr>
              <a:lnSpc>
                <a:spcPts val="2400"/>
              </a:lnSpc>
              <a:spcBef>
                <a:spcPts val="600"/>
              </a:spcBef>
            </a:pPr>
            <a:r>
              <a:rPr lang="pt-BR" sz="2400" b="1" dirty="0" smtClean="0">
                <a:solidFill>
                  <a:srgbClr val="FFFF00"/>
                </a:solidFill>
              </a:rPr>
              <a:t>-</a:t>
            </a:r>
            <a:r>
              <a:rPr lang="pt-BR" sz="2400" b="1" dirty="0" smtClean="0"/>
              <a:t> judaico-cristã</a:t>
            </a:r>
            <a:r>
              <a:rPr lang="pt-BR" sz="2400" dirty="0" smtClean="0"/>
              <a:t> (via cristianismos tradicional e reformado)</a:t>
            </a:r>
          </a:p>
          <a:p>
            <a:pPr>
              <a:lnSpc>
                <a:spcPts val="2400"/>
              </a:lnSpc>
              <a:spcBef>
                <a:spcPts val="600"/>
              </a:spcBef>
            </a:pPr>
            <a:endParaRPr lang="pt-BR" sz="2400" dirty="0" smtClean="0"/>
          </a:p>
          <a:p>
            <a:pPr>
              <a:lnSpc>
                <a:spcPts val="2400"/>
              </a:lnSpc>
              <a:spcBef>
                <a:spcPts val="600"/>
              </a:spcBef>
            </a:pPr>
            <a:r>
              <a:rPr lang="pt-BR" sz="2400" dirty="0" smtClean="0"/>
              <a:t>Ambas tradições estão fundadas nas Filosofias da Consciência.</a:t>
            </a:r>
          </a:p>
        </p:txBody>
      </p:sp>
      <p:cxnSp>
        <p:nvCxnSpPr>
          <p:cNvPr id="5" name="Conector reto 4"/>
          <p:cNvCxnSpPr/>
          <p:nvPr/>
        </p:nvCxnSpPr>
        <p:spPr>
          <a:xfrm>
            <a:off x="0" y="980728"/>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Rectangle 4"/>
          <p:cNvSpPr txBox="1">
            <a:spLocks noChangeArrowheads="1"/>
          </p:cNvSpPr>
          <p:nvPr/>
        </p:nvSpPr>
        <p:spPr bwMode="auto">
          <a:xfrm>
            <a:off x="6404647" y="6299199"/>
            <a:ext cx="2447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400" b="1" dirty="0">
                <a:solidFill>
                  <a:srgbClr val="FFFF00"/>
                </a:solidFill>
              </a:rPr>
              <a:t>alfredoveiganeto@gmail.com</a:t>
            </a:r>
          </a:p>
        </p:txBody>
      </p:sp>
      <p:sp>
        <p:nvSpPr>
          <p:cNvPr id="7" name="Chave direita 6"/>
          <p:cNvSpPr/>
          <p:nvPr/>
        </p:nvSpPr>
        <p:spPr>
          <a:xfrm rot="10800000">
            <a:off x="683568" y="4399608"/>
            <a:ext cx="183577" cy="864096"/>
          </a:xfrm>
          <a:prstGeom prst="rightBrace">
            <a:avLst>
              <a:gd name="adj1" fmla="val 38167"/>
              <a:gd name="adj2" fmla="val 50000"/>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1558692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2384</TotalTime>
  <Words>6973</Words>
  <Application>Microsoft Office PowerPoint</Application>
  <PresentationFormat>Apresentação na tela (4:3)</PresentationFormat>
  <Paragraphs>792</Paragraphs>
  <Slides>63</Slides>
  <Notes>0</Notes>
  <HiddenSlides>0</HiddenSlides>
  <MMClips>0</MMClips>
  <ScaleCrop>false</ScaleCrop>
  <HeadingPairs>
    <vt:vector size="4" baseType="variant">
      <vt:variant>
        <vt:lpstr>Tema</vt:lpstr>
      </vt:variant>
      <vt:variant>
        <vt:i4>1</vt:i4>
      </vt:variant>
      <vt:variant>
        <vt:lpstr>Títulos de slides</vt:lpstr>
      </vt:variant>
      <vt:variant>
        <vt:i4>63</vt:i4>
      </vt:variant>
    </vt:vector>
  </HeadingPairs>
  <TitlesOfParts>
    <vt:vector size="64" baseType="lpstr">
      <vt:lpstr>Tema do Office</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Perspectivas e desafios da pesquisa em Educação</vt:lpstr>
      <vt:lpstr>Perspectivas e desafios da pesquisa em Educação</vt:lpstr>
      <vt:lpstr>Perspectivas e desafios da pesquisa em Educação</vt:lpstr>
      <vt:lpstr>Perspectivas e desafios da pesquisa em Educação</vt:lpstr>
      <vt:lpstr>Perspectivas e desafios da pesquisa em Educação</vt:lpstr>
      <vt:lpstr>Perspectivas e desafios da pesquisa em Educação</vt:lpstr>
      <vt:lpstr>A ordem das disciplinas 20 anos depois</vt:lpstr>
      <vt:lpstr>A ordem das disciplinas 20 anos depois</vt:lpstr>
      <vt:lpstr>Apresentação do PowerPoint</vt:lpstr>
      <vt:lpstr>Apresentação do PowerPoint</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 ordem das disciplinas 20 anos depois</vt:lpstr>
      <vt:lpstr>Apresentação do PowerPoint</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lpstr>A ordem das disciplinas 20 anos depois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Alfredo</dc:creator>
  <cp:lastModifiedBy>Alfredo</cp:lastModifiedBy>
  <cp:revision>156</cp:revision>
  <dcterms:created xsi:type="dcterms:W3CDTF">2016-08-22T21:17:40Z</dcterms:created>
  <dcterms:modified xsi:type="dcterms:W3CDTF">2016-09-28T21:45:39Z</dcterms:modified>
</cp:coreProperties>
</file>